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07" r:id="rId3"/>
    <p:sldId id="313" r:id="rId4"/>
    <p:sldId id="314" r:id="rId5"/>
    <p:sldId id="361" r:id="rId6"/>
    <p:sldId id="350" r:id="rId7"/>
    <p:sldId id="351" r:id="rId8"/>
    <p:sldId id="363" r:id="rId9"/>
    <p:sldId id="364" r:id="rId10"/>
    <p:sldId id="365" r:id="rId11"/>
    <p:sldId id="367" r:id="rId12"/>
    <p:sldId id="366" r:id="rId13"/>
    <p:sldId id="369" r:id="rId14"/>
    <p:sldId id="368" r:id="rId15"/>
    <p:sldId id="352" r:id="rId16"/>
    <p:sldId id="370" r:id="rId17"/>
    <p:sldId id="372" r:id="rId18"/>
    <p:sldId id="371" r:id="rId19"/>
    <p:sldId id="373" r:id="rId20"/>
    <p:sldId id="374" r:id="rId21"/>
    <p:sldId id="376" r:id="rId22"/>
    <p:sldId id="353" r:id="rId23"/>
    <p:sldId id="354" r:id="rId24"/>
    <p:sldId id="377" r:id="rId25"/>
    <p:sldId id="378" r:id="rId26"/>
    <p:sldId id="379" r:id="rId27"/>
    <p:sldId id="355" r:id="rId28"/>
    <p:sldId id="356" r:id="rId29"/>
    <p:sldId id="380" r:id="rId30"/>
    <p:sldId id="381" r:id="rId31"/>
    <p:sldId id="382" r:id="rId32"/>
    <p:sldId id="383" r:id="rId33"/>
    <p:sldId id="384" r:id="rId34"/>
    <p:sldId id="385" r:id="rId35"/>
    <p:sldId id="386" r:id="rId36"/>
    <p:sldId id="357" r:id="rId37"/>
    <p:sldId id="358" r:id="rId38"/>
    <p:sldId id="387" r:id="rId39"/>
    <p:sldId id="388" r:id="rId40"/>
    <p:sldId id="389" r:id="rId41"/>
    <p:sldId id="359" r:id="rId42"/>
    <p:sldId id="390" r:id="rId43"/>
    <p:sldId id="391" r:id="rId44"/>
    <p:sldId id="392" r:id="rId45"/>
    <p:sldId id="305" r:id="rId46"/>
    <p:sldId id="306" r:id="rId47"/>
    <p:sldId id="309" r:id="rId48"/>
    <p:sldId id="311" r:id="rId49"/>
    <p:sldId id="310" r:id="rId50"/>
    <p:sldId id="393" r:id="rId51"/>
    <p:sldId id="394" r:id="rId52"/>
    <p:sldId id="312" r:id="rId53"/>
  </p:sldIdLst>
  <p:sldSz cx="9144000" cy="6858000" type="screen4x3"/>
  <p:notesSz cx="6985000" cy="9271000"/>
  <p:embeddedFontLst>
    <p:embeddedFont>
      <p:font typeface="Engravers MT" panose="02090707080505020304" pitchFamily="18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Questrial" panose="020B0604020202020204" charset="0"/>
      <p:regular r:id="rId61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16367570-DDC1-4464-A09B-28FE5616CDD4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5A2113B4-AAEE-46D2-A1C7-B283CAB7CE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312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92870" rIns="92870" bIns="92870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4424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8848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3271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57695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2119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86543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50966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1539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92870" rIns="92870" bIns="92870" anchor="t" anchorCtr="0"/>
          <a:lstStyle>
            <a:lvl1pPr marL="0" marR="0" indent="0" algn="r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4424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8848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3271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57695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2119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86543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50966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1539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92870" rIns="92870" bIns="92870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92870" rIns="92870" bIns="92870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4424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8848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3271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57695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2119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86543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50966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1539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09472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Presentation for student members.  Needs pictures of events; use your students when possible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640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933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84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22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263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998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476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7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769" name="Shape 769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06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</p:spPr>
        <p:txBody>
          <a:bodyPr lIns="92870" tIns="92870" rIns="92870" bIns="92870" anchor="t" anchorCtr="0">
            <a:noAutofit/>
          </a:bodyPr>
          <a:lstStyle/>
          <a:p>
            <a:endParaRPr dirty="0"/>
          </a:p>
        </p:txBody>
      </p:sp>
      <p:sp>
        <p:nvSpPr>
          <p:cNvPr id="781" name="Shape 781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87844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</p:spPr>
        <p:txBody>
          <a:bodyPr lIns="92870" tIns="92870" rIns="92870" bIns="92870" anchor="t" anchorCtr="0">
            <a:noAutofit/>
          </a:bodyPr>
          <a:lstStyle/>
          <a:p>
            <a:endParaRPr dirty="0"/>
          </a:p>
        </p:txBody>
      </p:sp>
      <p:sp>
        <p:nvSpPr>
          <p:cNvPr id="781" name="Shape 781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56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</p:spPr>
        <p:txBody>
          <a:bodyPr lIns="92870" tIns="92870" rIns="92870" bIns="92870" anchor="t" anchorCtr="0">
            <a:noAutofit/>
          </a:bodyPr>
          <a:lstStyle/>
          <a:p>
            <a:endParaRPr dirty="0"/>
          </a:p>
        </p:txBody>
      </p:sp>
      <p:sp>
        <p:nvSpPr>
          <p:cNvPr id="745" name="Shape 745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2697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</p:spPr>
        <p:txBody>
          <a:bodyPr lIns="92870" tIns="92870" rIns="92870" bIns="92870" anchor="t" anchorCtr="0">
            <a:noAutofit/>
          </a:bodyPr>
          <a:lstStyle/>
          <a:p>
            <a:endParaRPr dirty="0"/>
          </a:p>
        </p:txBody>
      </p:sp>
      <p:sp>
        <p:nvSpPr>
          <p:cNvPr id="781" name="Shape 781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530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</p:spPr>
        <p:txBody>
          <a:bodyPr lIns="92870" tIns="92870" rIns="92870" bIns="92870" anchor="t" anchorCtr="0">
            <a:noAutofit/>
          </a:bodyPr>
          <a:lstStyle/>
          <a:p>
            <a:endParaRPr dirty="0"/>
          </a:p>
        </p:txBody>
      </p:sp>
      <p:sp>
        <p:nvSpPr>
          <p:cNvPr id="781" name="Shape 781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2528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</p:spPr>
        <p:txBody>
          <a:bodyPr lIns="92870" tIns="92870" rIns="92870" bIns="92870" anchor="t" anchorCtr="0">
            <a:noAutofit/>
          </a:bodyPr>
          <a:lstStyle/>
          <a:p>
            <a:endParaRPr dirty="0"/>
          </a:p>
        </p:txBody>
      </p:sp>
      <p:sp>
        <p:nvSpPr>
          <p:cNvPr id="781" name="Shape 781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86258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8" name="Shape 79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799" name="Shape 79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Shape 80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390593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92795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2233509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69136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1148293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382400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3189104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9884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219792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Junior: “Art/Craft Room” 12’x12’</a:t>
            </a:r>
          </a:p>
          <a:p>
            <a:pPr>
              <a:buSzPct val="25000"/>
            </a:pPr>
            <a:r>
              <a:rPr lang="en-US" dirty="0"/>
              <a:t>Senior“Go Green” 36’x28’ (Includes Living Room and Dining Room)</a:t>
            </a: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35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</p:spTree>
    <p:extLst>
      <p:ext uri="{BB962C8B-B14F-4D97-AF65-F5344CB8AC3E}">
        <p14:creationId xmlns:p14="http://schemas.microsoft.com/office/powerpoint/2010/main" val="26817280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9" name="Shape 819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820" name="Shape 82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21" name="Shape 821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36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4633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830" name="Shape 83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31" name="Shape 831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37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5871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830" name="Shape 83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31" name="Shape 831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825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830" name="Shape 83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31" name="Shape 831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723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607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endParaRPr dirty="0"/>
          </a:p>
        </p:txBody>
      </p:sp>
      <p:sp>
        <p:nvSpPr>
          <p:cNvPr id="830" name="Shape 830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31" name="Shape 831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07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912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4.  At the state level only, participants will take a twenty (20) minute written objective examination. The exam will be given prior to the performance portion of </a:t>
            </a:r>
          </a:p>
          <a:p>
            <a:pPr>
              <a:buSzPct val="25000"/>
            </a:pPr>
            <a:r>
              <a:rPr lang="en-US" dirty="0"/>
              <a:t>this event. The exam will include, but will not be limited to: questions on nutrition; tools and equipment identification, including usage; food preparation skills and terms related to salads and uncooked salad dressings; safety, sanitation; and meal management.</a:t>
            </a:r>
          </a:p>
          <a:p>
            <a:endParaRPr dirty="0"/>
          </a:p>
          <a:p>
            <a:endParaRPr dirty="0"/>
          </a:p>
        </p:txBody>
      </p:sp>
      <p:sp>
        <p:nvSpPr>
          <p:cNvPr id="842" name="Shape 842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43" name="Shape 843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1455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4.  At the state level only, participants will take a twenty (20) minute written objective examination. The exam will be given prior to the performance portion of </a:t>
            </a:r>
          </a:p>
          <a:p>
            <a:pPr>
              <a:buSzPct val="25000"/>
            </a:pPr>
            <a:r>
              <a:rPr lang="en-US" dirty="0"/>
              <a:t>this event. The exam will include, but will not be limited to: questions on nutrition; tools and equipment identification, including usage; food preparation skills and terms related to salads and uncooked salad dressings; safety, sanitation; and meal management.</a:t>
            </a:r>
          </a:p>
          <a:p>
            <a:endParaRPr dirty="0"/>
          </a:p>
          <a:p>
            <a:endParaRPr dirty="0"/>
          </a:p>
        </p:txBody>
      </p:sp>
      <p:sp>
        <p:nvSpPr>
          <p:cNvPr id="842" name="Shape 842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43" name="Shape 843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3799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4.  At the state level only, participants will take a twenty (20) minute written objective examination. The exam will be given prior to the performance portion of </a:t>
            </a:r>
          </a:p>
          <a:p>
            <a:pPr>
              <a:buSzPct val="25000"/>
            </a:pPr>
            <a:r>
              <a:rPr lang="en-US" dirty="0"/>
              <a:t>this event. The exam will include, but will not be limited to: questions on nutrition; tools and equipment identification, including usage; food preparation skills and terms related to salads and uncooked salad dressings; safety, sanitation; and meal management.</a:t>
            </a:r>
          </a:p>
          <a:p>
            <a:endParaRPr dirty="0"/>
          </a:p>
          <a:p>
            <a:endParaRPr dirty="0"/>
          </a:p>
        </p:txBody>
      </p:sp>
      <p:sp>
        <p:nvSpPr>
          <p:cNvPr id="842" name="Shape 842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43" name="Shape 843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0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3376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4.  At the state level only, participants will take a twenty (20) minute written objective examination. The exam will be given prior to the performance portion of </a:t>
            </a:r>
          </a:p>
          <a:p>
            <a:pPr>
              <a:buSzPct val="25000"/>
            </a:pPr>
            <a:r>
              <a:rPr lang="en-US" dirty="0"/>
              <a:t>this event. The exam will include, but will not be limited to: questions on nutrition; tools and equipment identification, including usage; food preparation skills and terms related to salads and uncooked salad dressings; safety, sanitation; and meal management.</a:t>
            </a:r>
          </a:p>
          <a:p>
            <a:endParaRPr dirty="0"/>
          </a:p>
          <a:p>
            <a:endParaRPr dirty="0"/>
          </a:p>
        </p:txBody>
      </p:sp>
      <p:sp>
        <p:nvSpPr>
          <p:cNvPr id="842" name="Shape 842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843" name="Shape 843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44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234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178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896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531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758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98501" y="4461669"/>
            <a:ext cx="5587999" cy="3650456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An individual event- recognizes participants to demonstrate construction techniques, effective management skills, and knowledge of the consumer aspects of clothing selection, design, and care utilizing state patterns. (</a:t>
            </a:r>
            <a:r>
              <a:rPr lang="en-US" b="1" dirty="0"/>
              <a:t>J, S, + for S only</a:t>
            </a:r>
            <a:r>
              <a:rPr lang="en-US" dirty="0"/>
              <a:t>) </a:t>
            </a:r>
          </a:p>
        </p:txBody>
      </p:sp>
      <p:sp>
        <p:nvSpPr>
          <p:cNvPr id="758" name="Shape 758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2" cy="465160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t" anchorCtr="0">
            <a:noAutofit/>
          </a:bodyPr>
          <a:lstStyle/>
          <a:p>
            <a:pPr>
              <a:buSzPct val="25000"/>
            </a:pPr>
            <a:r>
              <a:rPr lang="en-US" dirty="0"/>
              <a:t>9/25/2015</a:t>
            </a:r>
          </a:p>
        </p:txBody>
      </p:sp>
      <p:sp>
        <p:nvSpPr>
          <p:cNvPr id="759" name="Shape 759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2" cy="465158"/>
          </a:xfrm>
          <a:prstGeom prst="rect">
            <a:avLst/>
          </a:prstGeom>
          <a:noFill/>
          <a:ln>
            <a:noFill/>
          </a:ln>
        </p:spPr>
        <p:txBody>
          <a:bodyPr lIns="92870" tIns="46422" rIns="92870" bIns="4642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1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hape 26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27" name="Shape 2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8" name="Shape 2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9" name="Shape 29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0" name="Shape 30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1" name="Shape 31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2" name="Shape 32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866441" y="2222624"/>
            <a:ext cx="5917679" cy="25547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4800" b="0" i="0" u="none" strike="noStrike" cap="none" baseline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866441" y="4777380"/>
            <a:ext cx="5917679" cy="8614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800" b="0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6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4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  <a:defRPr sz="1200" b="0" i="0" u="none" strike="noStrike" cap="none" baseline="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 rot="5400000">
            <a:off x="7500385" y="1828798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9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 rot="5400000">
            <a:off x="6236209" y="3264405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38" name="Shape 38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7765278" y="292609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Shape 148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149" name="Shape 14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4" name="Shape 154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5" name="Shape 155"/>
            <p:cNvSpPr/>
            <p:nvPr/>
          </p:nvSpPr>
          <p:spPr>
            <a:xfrm rot="-589932">
              <a:off x="6359945" y="2780895"/>
              <a:ext cx="2377690" cy="317747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6" name="Shape 156"/>
            <p:cNvSpPr/>
            <p:nvPr/>
          </p:nvSpPr>
          <p:spPr>
            <a:xfrm>
              <a:off x="485022" y="4343398"/>
              <a:ext cx="8182127" cy="211243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7" name="Shape 157"/>
            <p:cNvSpPr/>
            <p:nvPr/>
          </p:nvSpPr>
          <p:spPr>
            <a:xfrm>
              <a:off x="485022" y="2854646"/>
              <a:ext cx="8182127" cy="2130508"/>
            </a:xfrm>
            <a:custGeom>
              <a:avLst/>
              <a:gdLst/>
              <a:ahLst/>
              <a:cxnLst/>
              <a:rect l="0" t="0" r="0" b="0"/>
              <a:pathLst>
                <a:path w="10000" h="9621" extrusionOk="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8" name="Shape 158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866441" y="927100"/>
            <a:ext cx="6422003" cy="16531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36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866441" y="3509005"/>
            <a:ext cx="6422003" cy="25158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63" name="Shape 163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Shape 166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167" name="Shape 16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68" name="Shape 16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69" name="Shape 169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0" name="Shape 170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1" name="Shape 171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2" name="Shape 172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3" name="Shape 173"/>
            <p:cNvSpPr/>
            <p:nvPr/>
          </p:nvSpPr>
          <p:spPr>
            <a:xfrm rot="-589932">
              <a:off x="6359945" y="4309201"/>
              <a:ext cx="2377690" cy="317747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4" name="Shape 174"/>
            <p:cNvSpPr/>
            <p:nvPr/>
          </p:nvSpPr>
          <p:spPr>
            <a:xfrm>
              <a:off x="485022" y="4381500"/>
              <a:ext cx="8182127" cy="2130508"/>
            </a:xfrm>
            <a:custGeom>
              <a:avLst/>
              <a:gdLst/>
              <a:ahLst/>
              <a:cxnLst/>
              <a:rect l="0" t="0" r="0" b="0"/>
              <a:pathLst>
                <a:path w="10000" h="9621" extrusionOk="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5" name="Shape 175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76" name="Shape 176"/>
          <p:cNvSpPr txBox="1"/>
          <p:nvPr/>
        </p:nvSpPr>
        <p:spPr>
          <a:xfrm>
            <a:off x="644720" y="654262"/>
            <a:ext cx="601591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7227453" y="2900539"/>
            <a:ext cx="538973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8000" b="0" i="0" u="none" strike="noStrike" cap="none" baseline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128058" y="914400"/>
            <a:ext cx="6160384" cy="28948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36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1387279" y="3814473"/>
            <a:ext cx="5646141" cy="33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400" b="0" i="0" cap="small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866440" y="5000814"/>
            <a:ext cx="6422005" cy="1024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Shape 186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187" name="Shape 18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88" name="Shape 18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90" name="Shape 190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91" name="Shape 191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93" name="Shape 193"/>
            <p:cNvSpPr/>
            <p:nvPr/>
          </p:nvSpPr>
          <p:spPr>
            <a:xfrm rot="-589932">
              <a:off x="6359945" y="4311242"/>
              <a:ext cx="2377690" cy="317747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94" name="Shape 194"/>
            <p:cNvSpPr/>
            <p:nvPr/>
          </p:nvSpPr>
          <p:spPr>
            <a:xfrm>
              <a:off x="485022" y="4381500"/>
              <a:ext cx="8182127" cy="2130508"/>
            </a:xfrm>
            <a:custGeom>
              <a:avLst/>
              <a:gdLst/>
              <a:ahLst/>
              <a:cxnLst/>
              <a:rect l="0" t="0" r="0" b="0"/>
              <a:pathLst>
                <a:path w="10000" h="9621" extrusionOk="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95" name="Shape 195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866441" y="2057399"/>
            <a:ext cx="6422003" cy="20955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4000" b="0" cap="none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66441" y="5159398"/>
            <a:ext cx="6422003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99" name="Shape 199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00" name="Shape 200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868883" y="927100"/>
            <a:ext cx="6423592" cy="7098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868883" y="2489199"/>
            <a:ext cx="2310988" cy="657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868883" y="3147164"/>
            <a:ext cx="2310988" cy="28777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3"/>
          </p:nvPr>
        </p:nvSpPr>
        <p:spPr>
          <a:xfrm>
            <a:off x="3408471" y="2489200"/>
            <a:ext cx="2326749" cy="657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4"/>
          </p:nvPr>
        </p:nvSpPr>
        <p:spPr>
          <a:xfrm>
            <a:off x="3408471" y="3147164"/>
            <a:ext cx="2326749" cy="28883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5"/>
          </p:nvPr>
        </p:nvSpPr>
        <p:spPr>
          <a:xfrm>
            <a:off x="5963819" y="2489200"/>
            <a:ext cx="2313740" cy="657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6"/>
          </p:nvPr>
        </p:nvSpPr>
        <p:spPr>
          <a:xfrm>
            <a:off x="5963819" y="3147161"/>
            <a:ext cx="2313738" cy="28883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cxnSp>
        <p:nvCxnSpPr>
          <p:cNvPr id="210" name="Shape 210"/>
          <p:cNvCxnSpPr/>
          <p:nvPr/>
        </p:nvCxnSpPr>
        <p:spPr>
          <a:xfrm>
            <a:off x="3294530" y="2489200"/>
            <a:ext cx="0" cy="3546328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Shape 211"/>
          <p:cNvCxnSpPr/>
          <p:nvPr/>
        </p:nvCxnSpPr>
        <p:spPr>
          <a:xfrm>
            <a:off x="5849521" y="2489200"/>
            <a:ext cx="0" cy="3546328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Shape 212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866441" y="936973"/>
            <a:ext cx="6423592" cy="6999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866438" y="4188546"/>
            <a:ext cx="2314064" cy="6490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pic" idx="2"/>
          </p:nvPr>
        </p:nvSpPr>
        <p:spPr>
          <a:xfrm>
            <a:off x="1021261" y="2489200"/>
            <a:ext cx="2012937" cy="1447341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6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19" name="Shape 219"/>
          <p:cNvSpPr txBox="1">
            <a:spLocks noGrp="1"/>
          </p:cNvSpPr>
          <p:nvPr>
            <p:ph type="body" idx="3"/>
          </p:nvPr>
        </p:nvSpPr>
        <p:spPr>
          <a:xfrm>
            <a:off x="866437" y="4837557"/>
            <a:ext cx="2309280" cy="11873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4"/>
          </p:nvPr>
        </p:nvSpPr>
        <p:spPr>
          <a:xfrm>
            <a:off x="3404317" y="4188546"/>
            <a:ext cx="2330902" cy="657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pic" idx="5"/>
          </p:nvPr>
        </p:nvSpPr>
        <p:spPr>
          <a:xfrm>
            <a:off x="3550621" y="2489200"/>
            <a:ext cx="2025182" cy="1447341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6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22" name="Shape 222"/>
          <p:cNvSpPr txBox="1">
            <a:spLocks noGrp="1"/>
          </p:cNvSpPr>
          <p:nvPr>
            <p:ph type="body" idx="6"/>
          </p:nvPr>
        </p:nvSpPr>
        <p:spPr>
          <a:xfrm>
            <a:off x="3404317" y="4846508"/>
            <a:ext cx="2330904" cy="11783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7"/>
          </p:nvPr>
        </p:nvSpPr>
        <p:spPr>
          <a:xfrm>
            <a:off x="5963819" y="4184814"/>
            <a:ext cx="2299491" cy="657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pic" idx="8"/>
          </p:nvPr>
        </p:nvSpPr>
        <p:spPr>
          <a:xfrm>
            <a:off x="6104944" y="2489200"/>
            <a:ext cx="2018839" cy="1447341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6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9"/>
          </p:nvPr>
        </p:nvSpPr>
        <p:spPr>
          <a:xfrm>
            <a:off x="5963819" y="4846510"/>
            <a:ext cx="2299491" cy="1189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 sz="2000"/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cxnSp>
        <p:nvCxnSpPr>
          <p:cNvPr id="226" name="Shape 226"/>
          <p:cNvCxnSpPr/>
          <p:nvPr/>
        </p:nvCxnSpPr>
        <p:spPr>
          <a:xfrm>
            <a:off x="3290019" y="2489200"/>
            <a:ext cx="0" cy="3546328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Shape 227"/>
          <p:cNvCxnSpPr/>
          <p:nvPr/>
        </p:nvCxnSpPr>
        <p:spPr>
          <a:xfrm>
            <a:off x="5849521" y="2489200"/>
            <a:ext cx="0" cy="3546328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8" name="Shape 228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29" name="Shape 229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hape 41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42" name="Shape 4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3" name="Shape 4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4" name="Shape 44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5" name="Shape 45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6" name="Shape 46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7" name="Shape 4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8" name="Shape 48"/>
            <p:cNvSpPr/>
            <p:nvPr/>
          </p:nvSpPr>
          <p:spPr>
            <a:xfrm rot="-5912394">
              <a:off x="3320102" y="1458372"/>
              <a:ext cx="2377690" cy="317747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49" name="Shape 49"/>
            <p:cNvSpPr/>
            <p:nvPr/>
          </p:nvSpPr>
          <p:spPr>
            <a:xfrm>
              <a:off x="5283673" y="402164"/>
              <a:ext cx="3465769" cy="605366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50" name="Shape 50"/>
            <p:cNvSpPr/>
            <p:nvPr/>
          </p:nvSpPr>
          <p:spPr>
            <a:xfrm rot="-5400000">
              <a:off x="3105027" y="1765595"/>
              <a:ext cx="5995992" cy="3326809"/>
            </a:xfrm>
            <a:custGeom>
              <a:avLst/>
              <a:gdLst/>
              <a:ahLst/>
              <a:cxnLst/>
              <a:rect l="0" t="0" r="0" b="0"/>
              <a:pathLst>
                <a:path w="4960" h="2752" extrusionOk="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1" name="Shape 51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66441" y="2257588"/>
            <a:ext cx="3101765" cy="30203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defRPr sz="4400" b="0" cap="none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5119260" y="2257588"/>
            <a:ext cx="3054653" cy="30203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56" name="Shape 56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26010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866440" y="2489199"/>
            <a:ext cx="3636979" cy="3876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640580" y="2489199"/>
            <a:ext cx="3636981" cy="3876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866441" y="2489199"/>
            <a:ext cx="6343201" cy="3876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866440" y="2489200"/>
            <a:ext cx="3636978" cy="7592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4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2"/>
          </p:nvPr>
        </p:nvSpPr>
        <p:spPr>
          <a:xfrm>
            <a:off x="866441" y="3248490"/>
            <a:ext cx="3636978" cy="31170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4640580" y="2489200"/>
            <a:ext cx="3636979" cy="7592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400" b="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2000" b="1"/>
            </a:lvl2pPr>
            <a:lvl3pPr marL="914400" indent="0" rtl="0">
              <a:spcBef>
                <a:spcPts val="0"/>
              </a:spcBef>
              <a:buFont typeface="Quest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Quest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Quest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Quest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Quest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Quest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Questrial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4640580" y="3248490"/>
            <a:ext cx="3636978" cy="27713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3200" b="0" i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88" name="Shape 88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Shape 91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92" name="Shape 9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93" name="Shape 9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94" name="Shape 94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95" name="Shape 95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96" name="Shape 96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97" name="Shape 9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98" name="Shape 98"/>
            <p:cNvSpPr/>
            <p:nvPr/>
          </p:nvSpPr>
          <p:spPr>
            <a:xfrm rot="-5912394">
              <a:off x="2769746" y="1458372"/>
              <a:ext cx="2377690" cy="317747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99" name="Shape 99"/>
            <p:cNvSpPr/>
            <p:nvPr/>
          </p:nvSpPr>
          <p:spPr>
            <a:xfrm>
              <a:off x="5283673" y="402164"/>
              <a:ext cx="3465769" cy="605366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00" name="Shape 100"/>
            <p:cNvSpPr/>
            <p:nvPr/>
          </p:nvSpPr>
          <p:spPr>
            <a:xfrm rot="-5400000">
              <a:off x="2548536" y="1765595"/>
              <a:ext cx="5995992" cy="3326809"/>
            </a:xfrm>
            <a:custGeom>
              <a:avLst/>
              <a:gdLst/>
              <a:ahLst/>
              <a:cxnLst/>
              <a:rect l="0" t="0" r="0" b="0"/>
              <a:pathLst>
                <a:path w="4960" h="2752" extrusionOk="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1" name="Shape 101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66440" y="1497437"/>
            <a:ext cx="2712588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400" b="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68926" y="1452880"/>
            <a:ext cx="363285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 sz="20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sz="1200" b="0" i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866441" y="3086843"/>
            <a:ext cx="2712590" cy="29254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40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hape 110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111" name="Shape 1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2" name="Shape 1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3" name="Shape 113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4" name="Shape 114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5" name="Shape 115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6" name="Shape 1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7" name="Shape 117"/>
            <p:cNvSpPr/>
            <p:nvPr/>
          </p:nvSpPr>
          <p:spPr>
            <a:xfrm rot="-5912394">
              <a:off x="3074559" y="1458372"/>
              <a:ext cx="2377690" cy="317747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8" name="Shape 118"/>
            <p:cNvSpPr/>
            <p:nvPr/>
          </p:nvSpPr>
          <p:spPr>
            <a:xfrm>
              <a:off x="5283673" y="402164"/>
              <a:ext cx="3465769" cy="605366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9" name="Shape 119"/>
            <p:cNvSpPr/>
            <p:nvPr/>
          </p:nvSpPr>
          <p:spPr>
            <a:xfrm rot="-5400000">
              <a:off x="2852609" y="1765595"/>
              <a:ext cx="5995992" cy="3326809"/>
            </a:xfrm>
            <a:custGeom>
              <a:avLst/>
              <a:gdLst/>
              <a:ahLst/>
              <a:cxnLst/>
              <a:rect l="0" t="0" r="0" b="0"/>
              <a:pathLst>
                <a:path w="4960" h="2752" extrusionOk="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0" name="Shape 120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866441" y="1362190"/>
            <a:ext cx="2987086" cy="15748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400" b="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pic" idx="2"/>
          </p:nvPr>
        </p:nvSpPr>
        <p:spPr>
          <a:xfrm>
            <a:off x="4722908" y="1320800"/>
            <a:ext cx="2791102" cy="42164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6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851591" y="3088561"/>
            <a:ext cx="3001937" cy="24486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26" name="Shape 126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Shape 129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130" name="Shape 13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1" name="Shape 13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2" name="Shape 132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3" name="Shape 133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4" name="Shape 134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5" name="Shape 135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6" name="Shape 136"/>
            <p:cNvSpPr/>
            <p:nvPr/>
          </p:nvSpPr>
          <p:spPr>
            <a:xfrm rot="10204164">
              <a:off x="426787" y="4564241"/>
              <a:ext cx="2377690" cy="317748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7" name="Shape 137"/>
            <p:cNvSpPr/>
            <p:nvPr/>
          </p:nvSpPr>
          <p:spPr>
            <a:xfrm>
              <a:off x="421502" y="402164"/>
              <a:ext cx="8327939" cy="31411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8" name="Shape 138"/>
            <p:cNvSpPr/>
            <p:nvPr/>
          </p:nvSpPr>
          <p:spPr>
            <a:xfrm rot="10800000">
              <a:off x="485022" y="2670079"/>
              <a:ext cx="8182127" cy="2130508"/>
            </a:xfrm>
            <a:custGeom>
              <a:avLst/>
              <a:gdLst/>
              <a:ahLst/>
              <a:cxnLst/>
              <a:rect l="0" t="0" r="0" b="0"/>
              <a:pathLst>
                <a:path w="10000" h="9621" extrusionOk="0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9" name="Shape 139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866442" y="4961453"/>
            <a:ext cx="6422002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400" b="0"/>
            </a:lvl1pPr>
            <a:lvl2pPr rtl="0">
              <a:spcBef>
                <a:spcPts val="0"/>
              </a:spcBef>
              <a:defRPr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pic" idx="2"/>
          </p:nvPr>
        </p:nvSpPr>
        <p:spPr>
          <a:xfrm>
            <a:off x="866441" y="685800"/>
            <a:ext cx="6422003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16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Questrial"/>
              <a:buNone/>
              <a:defRPr sz="16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866442" y="5528191"/>
            <a:ext cx="6422003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000">
                <a:solidFill>
                  <a:schemeClr val="accent1"/>
                </a:solidFill>
              </a:defRPr>
            </a:lvl1pPr>
            <a:lvl2pPr marL="457200" indent="0" rtl="0">
              <a:spcBef>
                <a:spcPts val="0"/>
              </a:spcBef>
              <a:buFont typeface="Questrial"/>
              <a:buNone/>
              <a:defRPr sz="1200"/>
            </a:lvl2pPr>
            <a:lvl3pPr marL="914400" indent="0" rtl="0">
              <a:spcBef>
                <a:spcPts val="0"/>
              </a:spcBef>
              <a:buFont typeface="Questrial"/>
              <a:buNone/>
              <a:defRPr sz="1000"/>
            </a:lvl3pPr>
            <a:lvl4pPr marL="1371600" indent="0" rtl="0">
              <a:spcBef>
                <a:spcPts val="0"/>
              </a:spcBef>
              <a:buFont typeface="Questrial"/>
              <a:buNone/>
              <a:defRPr sz="900"/>
            </a:lvl4pPr>
            <a:lvl5pPr marL="1828800" indent="0" rtl="0">
              <a:spcBef>
                <a:spcPts val="0"/>
              </a:spcBef>
              <a:buFont typeface="Questrial"/>
              <a:buNone/>
              <a:defRPr sz="900"/>
            </a:lvl5pPr>
            <a:lvl6pPr marL="2286000" indent="0" rtl="0">
              <a:spcBef>
                <a:spcPts val="0"/>
              </a:spcBef>
              <a:buFont typeface="Questrial"/>
              <a:buNone/>
              <a:defRPr sz="900"/>
            </a:lvl6pPr>
            <a:lvl7pPr marL="2743200" indent="0" rtl="0">
              <a:spcBef>
                <a:spcPts val="0"/>
              </a:spcBef>
              <a:buFont typeface="Questrial"/>
              <a:buNone/>
              <a:defRPr sz="900"/>
            </a:lvl7pPr>
            <a:lvl8pPr marL="3200400" indent="0" rtl="0">
              <a:spcBef>
                <a:spcPts val="0"/>
              </a:spcBef>
              <a:buFont typeface="Questrial"/>
              <a:buNone/>
              <a:defRPr sz="900"/>
            </a:lvl8pPr>
            <a:lvl9pPr marL="3657600" indent="0" rtl="0">
              <a:spcBef>
                <a:spcPts val="0"/>
              </a:spcBef>
              <a:buFont typeface="Questrial"/>
              <a:buNone/>
              <a:defRPr sz="900"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45" name="Shape 145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0" y="-2307"/>
            <a:ext cx="9144000" cy="6860308"/>
            <a:chOff x="0" y="-2307"/>
            <a:chExt cx="9144000" cy="6860308"/>
          </a:xfrm>
        </p:grpSpPr>
        <p:sp>
          <p:nvSpPr>
            <p:cNvPr id="10" name="Shap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 l="-16666" r="-16666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1" name="Shape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06C46">
                    <a:alpha val="6666"/>
                  </a:srgbClr>
                </a:gs>
                <a:gs pos="36000">
                  <a:srgbClr val="F06C46">
                    <a:alpha val="5882"/>
                  </a:srgbClr>
                </a:gs>
                <a:gs pos="69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2" name="Shape 12"/>
            <p:cNvSpPr/>
            <p:nvPr/>
          </p:nvSpPr>
          <p:spPr>
            <a:xfrm>
              <a:off x="5689832" y="4618"/>
              <a:ext cx="1600199" cy="1600199"/>
            </a:xfrm>
            <a:prstGeom prst="ellipse">
              <a:avLst/>
            </a:prstGeom>
            <a:gradFill>
              <a:gsLst>
                <a:gs pos="0">
                  <a:srgbClr val="F06C46">
                    <a:alpha val="13725"/>
                  </a:srgbClr>
                </a:gs>
                <a:gs pos="36000">
                  <a:srgbClr val="F06C46">
                    <a:alpha val="6666"/>
                  </a:srgbClr>
                </a:gs>
                <a:gs pos="73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" name="Shape 13"/>
            <p:cNvSpPr/>
            <p:nvPr/>
          </p:nvSpPr>
          <p:spPr>
            <a:xfrm>
              <a:off x="6299432" y="5865092"/>
              <a:ext cx="990599" cy="990599"/>
            </a:xfrm>
            <a:prstGeom prst="ellipse">
              <a:avLst/>
            </a:prstGeom>
            <a:gradFill>
              <a:gsLst>
                <a:gs pos="0">
                  <a:srgbClr val="F06C46">
                    <a:alpha val="9803"/>
                  </a:srgbClr>
                </a:gs>
                <a:gs pos="31000">
                  <a:srgbClr val="F06C46">
                    <a:alpha val="4705"/>
                  </a:srgbClr>
                </a:gs>
                <a:gs pos="66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4" name="Shape 14"/>
            <p:cNvSpPr/>
            <p:nvPr/>
          </p:nvSpPr>
          <p:spPr>
            <a:xfrm>
              <a:off x="6879" y="2667000"/>
              <a:ext cx="4190999" cy="4190999"/>
            </a:xfrm>
            <a:prstGeom prst="ellipse">
              <a:avLst/>
            </a:prstGeom>
            <a:gradFill>
              <a:gsLst>
                <a:gs pos="0">
                  <a:srgbClr val="F06C46">
                    <a:alpha val="10980"/>
                  </a:srgbClr>
                </a:gs>
                <a:gs pos="36000">
                  <a:srgbClr val="F06C46">
                    <a:alpha val="9803"/>
                  </a:srgbClr>
                </a:gs>
                <a:gs pos="75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" name="Shape 15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06C46">
                    <a:alpha val="7843"/>
                  </a:srgbClr>
                </a:gs>
                <a:gs pos="36000">
                  <a:srgbClr val="F06C46">
                    <a:alpha val="7843"/>
                  </a:srgbClr>
                </a:gs>
                <a:gs pos="72000">
                  <a:srgbClr val="F06C46">
                    <a:alpha val="0"/>
                  </a:srgbClr>
                </a:gs>
                <a:gs pos="100000">
                  <a:srgbClr val="F06C46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6" name="Shape 16"/>
            <p:cNvSpPr/>
            <p:nvPr/>
          </p:nvSpPr>
          <p:spPr>
            <a:xfrm rot="-589932">
              <a:off x="6359945" y="1790292"/>
              <a:ext cx="2377690" cy="317747"/>
            </a:xfrm>
            <a:custGeom>
              <a:avLst/>
              <a:gdLst/>
              <a:ahLst/>
              <a:cxnLst/>
              <a:rect l="0" t="0" r="0" b="0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" name="Shape 17"/>
            <p:cNvSpPr/>
            <p:nvPr/>
          </p:nvSpPr>
          <p:spPr>
            <a:xfrm>
              <a:off x="485022" y="1854141"/>
              <a:ext cx="8173953" cy="4535226"/>
            </a:xfrm>
            <a:custGeom>
              <a:avLst/>
              <a:gdLst/>
              <a:ahLst/>
              <a:cxnLst/>
              <a:rect l="0" t="0" r="0" b="0"/>
              <a:pathLst>
                <a:path w="4960" h="2752" extrusionOk="0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" name="Shape 18"/>
            <p:cNvSpPr/>
            <p:nvPr/>
          </p:nvSpPr>
          <p:spPr>
            <a:xfrm>
              <a:off x="0" y="-2307"/>
              <a:ext cx="9144000" cy="6858000"/>
            </a:xfrm>
            <a:custGeom>
              <a:avLst/>
              <a:gdLst/>
              <a:ahLst/>
              <a:cxnLst/>
              <a:rect l="0" t="0" r="0" b="0"/>
              <a:pathLst>
                <a:path w="5760" h="4320" extrusionOk="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buClr>
                <a:schemeClr val="lt2"/>
              </a:buClr>
              <a:buFont typeface="Questrial"/>
              <a:buNone/>
              <a:defRPr sz="3200" b="0" i="0" u="none" strike="noStrike" cap="none" baseline="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66441" y="2489200"/>
            <a:ext cx="6343201" cy="353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8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85800" marR="0" indent="-2108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6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60120" marR="0" indent="-1651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4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234440" marR="0" indent="-17017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2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508760" marR="0" indent="-177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2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814600" marR="0" indent="-1788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2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071800" marR="0" indent="-1693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2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2259000" marR="0" indent="-1787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2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486200" marR="0" indent="-1773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Char char="●"/>
              <a:defRPr sz="1200" b="0" i="0" u="none" strike="noStrike" cap="none" baseline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590841" y="6365496"/>
            <a:ext cx="3859794" cy="2286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0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spcBef>
                <a:spcPts val="0"/>
              </a:spcBef>
              <a:defRPr sz="900" b="1" i="0" u="none" strike="noStrike" cap="none" baseline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/>
          <p:nvPr/>
        </p:nvSpPr>
        <p:spPr>
          <a:xfrm>
            <a:off x="7745643" y="0"/>
            <a:ext cx="685799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9" r:id="rId15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ctrTitle"/>
          </p:nvPr>
        </p:nvSpPr>
        <p:spPr>
          <a:xfrm>
            <a:off x="646006" y="165223"/>
            <a:ext cx="5917679" cy="25547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4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National </a:t>
            </a:r>
            <a: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STAR and State </a:t>
            </a:r>
            <a:r>
              <a:rPr lang="en-US" sz="44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CRE Events</a:t>
            </a:r>
            <a: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/>
            </a:r>
            <a:b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for 2015-2016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817455" y="2719980"/>
            <a:ext cx="7379488" cy="32889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California State Events: </a:t>
            </a:r>
          </a:p>
          <a:p>
            <a:pPr marR="0" lvl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</a:pPr>
            <a:r>
              <a:rPr lang="en-US" sz="2400" b="1" dirty="0" smtClean="0">
                <a:solidFill>
                  <a:srgbClr val="FF0000"/>
                </a:solidFill>
              </a:rPr>
              <a:t>  Apparel Construction			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Child Development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Culinary Display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Interior Design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Menu Planning and Table Display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Salad Preparation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endParaRPr lang="en-US" sz="1800" b="1" i="0" u="none" strike="noStrike" cap="none" baseline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1800" b="0" i="0" u="none" strike="noStrike" cap="none" baseline="0" dirty="0">
              <a:solidFill>
                <a:schemeClr val="accen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7765278" y="292609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673440" y="475076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10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0539" y="4191755"/>
            <a:ext cx="1377572" cy="165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54"/>
          <p:cNvPicPr preferRelativeResize="0"/>
          <p:nvPr/>
        </p:nvPicPr>
        <p:blipFill rotWithShape="1">
          <a:blip r:embed="rId4">
            <a:alphaModFix/>
          </a:blip>
          <a:srcRect r="15244" b="7003"/>
          <a:stretch/>
        </p:blipFill>
        <p:spPr>
          <a:xfrm>
            <a:off x="232870" y="2719454"/>
            <a:ext cx="1150965" cy="24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5"/>
          <a:srcRect l="22408" t="14492" r="22926" b="6637"/>
          <a:stretch/>
        </p:blipFill>
        <p:spPr bwMode="auto">
          <a:xfrm>
            <a:off x="1665794" y="1186434"/>
            <a:ext cx="5441177" cy="5504077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17736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673440" y="475076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5642" y="4631106"/>
            <a:ext cx="1038358" cy="154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54"/>
          <p:cNvPicPr preferRelativeResize="0"/>
          <p:nvPr/>
        </p:nvPicPr>
        <p:blipFill rotWithShape="1">
          <a:blip r:embed="rId4">
            <a:alphaModFix/>
          </a:blip>
          <a:srcRect r="15244" b="7003"/>
          <a:stretch/>
        </p:blipFill>
        <p:spPr>
          <a:xfrm>
            <a:off x="133282" y="2790598"/>
            <a:ext cx="1150965" cy="24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5"/>
          <a:srcRect l="23142" t="24222" r="23800" b="10793"/>
          <a:stretch/>
        </p:blipFill>
        <p:spPr bwMode="auto">
          <a:xfrm>
            <a:off x="1452538" y="1327464"/>
            <a:ext cx="6484812" cy="5364304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88196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673440" y="475076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12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23885" t="25206" r="24508" b="25356"/>
          <a:stretch/>
        </p:blipFill>
        <p:spPr bwMode="auto">
          <a:xfrm>
            <a:off x="775936" y="1367071"/>
            <a:ext cx="7329594" cy="527817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34250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673440" y="475076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13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3513" t="28554" r="24409" b="29298"/>
          <a:stretch/>
        </p:blipFill>
        <p:spPr bwMode="auto">
          <a:xfrm>
            <a:off x="770828" y="1421394"/>
            <a:ext cx="7551986" cy="5078994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17851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673440" y="475076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14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2411" t="26388" r="22764" b="30479"/>
          <a:stretch/>
        </p:blipFill>
        <p:spPr bwMode="auto">
          <a:xfrm>
            <a:off x="825985" y="1596804"/>
            <a:ext cx="7457936" cy="486737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341369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Child Development</a:t>
            </a:r>
          </a:p>
        </p:txBody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866440" y="2489199"/>
            <a:ext cx="3636979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4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Develop and refine child development skills.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4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Demonstrate their ability to select and present a </a:t>
            </a:r>
            <a:r>
              <a:rPr lang="en-US" sz="2400" b="0" i="0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song, story, or educational activity </a:t>
            </a:r>
            <a:r>
              <a:rPr lang="en-US" sz="24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for preschool children. </a:t>
            </a:r>
          </a:p>
        </p:txBody>
      </p:sp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15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65" name="Shape 7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0974" y="2314787"/>
            <a:ext cx="3175450" cy="4225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3888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610066" y="622065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Child Development</a:t>
            </a:r>
          </a:p>
        </p:txBody>
      </p:sp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16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22650" t="14572" r="23305" b="23981"/>
          <a:stretch/>
        </p:blipFill>
        <p:spPr bwMode="auto">
          <a:xfrm>
            <a:off x="1235745" y="1428142"/>
            <a:ext cx="6530683" cy="508130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54334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610066" y="622065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Child Development</a:t>
            </a:r>
          </a:p>
        </p:txBody>
      </p:sp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17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3144" t="23631" r="23054" b="43677"/>
          <a:stretch/>
        </p:blipFill>
        <p:spPr bwMode="auto">
          <a:xfrm>
            <a:off x="746552" y="1590986"/>
            <a:ext cx="7790866" cy="463779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77371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610066" y="622065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Child Development</a:t>
            </a:r>
          </a:p>
        </p:txBody>
      </p:sp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18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2775" t="25994" r="22931" b="24968"/>
          <a:stretch/>
        </p:blipFill>
        <p:spPr bwMode="auto">
          <a:xfrm>
            <a:off x="861374" y="1495684"/>
            <a:ext cx="7533867" cy="507713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76862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610066" y="622065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Child Development</a:t>
            </a:r>
          </a:p>
        </p:txBody>
      </p:sp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19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3270" t="15951" r="24278" b="40325"/>
          <a:stretch/>
        </p:blipFill>
        <p:spPr bwMode="auto">
          <a:xfrm>
            <a:off x="610066" y="1449571"/>
            <a:ext cx="7785175" cy="5132297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46848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635" y="531070"/>
            <a:ext cx="6346077" cy="71135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FCCLA Planning Process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32852" t="17437" r="32372" b="7692"/>
          <a:stretch/>
        </p:blipFill>
        <p:spPr bwMode="auto">
          <a:xfrm>
            <a:off x="94503" y="1242426"/>
            <a:ext cx="4281553" cy="539513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6924" t="5457" r="26762" b="4773"/>
          <a:stretch/>
        </p:blipFill>
        <p:spPr bwMode="auto">
          <a:xfrm>
            <a:off x="4376057" y="1242427"/>
            <a:ext cx="4425043" cy="5395137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932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610066" y="622065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Child Development</a:t>
            </a:r>
          </a:p>
        </p:txBody>
      </p:sp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20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3513" t="19496" r="24286" b="28713"/>
          <a:stretch/>
        </p:blipFill>
        <p:spPr bwMode="auto">
          <a:xfrm>
            <a:off x="610066" y="1399301"/>
            <a:ext cx="7843957" cy="5146355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1855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xfrm>
            <a:off x="610066" y="622065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Child Development</a:t>
            </a:r>
          </a:p>
        </p:txBody>
      </p:sp>
      <p:sp>
        <p:nvSpPr>
          <p:cNvPr id="764" name="Shape 76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21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3269" t="27175" r="23908" b="14138"/>
          <a:stretch/>
        </p:blipFill>
        <p:spPr bwMode="auto">
          <a:xfrm>
            <a:off x="714852" y="1333423"/>
            <a:ext cx="7680389" cy="517601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03797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Culinary Display</a:t>
            </a:r>
            <a:b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1800" b="0" i="1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(Previously </a:t>
            </a:r>
            <a:r>
              <a:rPr lang="en-US" sz="1800" i="1" dirty="0" smtClean="0">
                <a:solidFill>
                  <a:schemeClr val="lt1"/>
                </a:solidFill>
              </a:rPr>
              <a:t>titled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1800" b="0" i="1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Arts)</a:t>
            </a:r>
          </a:p>
        </p:txBody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526725" y="2489199"/>
            <a:ext cx="3930299" cy="150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Demonstrate skill in presenting foods for a buffet table and for fine restaurant dining. </a:t>
            </a:r>
          </a:p>
        </p:txBody>
      </p:sp>
      <p:sp>
        <p:nvSpPr>
          <p:cNvPr id="774" name="Shape 774"/>
          <p:cNvSpPr txBox="1">
            <a:spLocks noGrp="1"/>
          </p:cNvSpPr>
          <p:nvPr>
            <p:ph type="body" idx="2"/>
          </p:nvPr>
        </p:nvSpPr>
        <p:spPr>
          <a:xfrm>
            <a:off x="4640580" y="2489199"/>
            <a:ext cx="4393691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Only Occupational: 10th -12th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For participants enrolled in occupational culinary arts and/or food service training programs. </a:t>
            </a:r>
          </a:p>
          <a:p>
            <a: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2000" b="0" i="0" u="none" strike="noStrike" cap="none" baseline="0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22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77" name="Shape 7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575" y="4377825"/>
            <a:ext cx="2963051" cy="222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Shape 7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9200" y="3855175"/>
            <a:ext cx="2882949" cy="216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2686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510477" y="427663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28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Display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(Previously </a:t>
            </a:r>
            <a:r>
              <a:rPr lang="en-US" sz="1800" i="1" dirty="0" smtClean="0">
                <a:solidFill>
                  <a:schemeClr val="lt1"/>
                </a:solidFill>
              </a:rPr>
              <a:t>titled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1800" b="0" i="1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Arts)</a:t>
            </a:r>
          </a:p>
        </p:txBody>
      </p:sp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23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27696" t="15557" r="27985" b="5869"/>
          <a:stretch/>
        </p:blipFill>
        <p:spPr bwMode="auto">
          <a:xfrm>
            <a:off x="1191455" y="1063417"/>
            <a:ext cx="6404402" cy="5681415"/>
          </a:xfrm>
          <a:prstGeom prst="rect">
            <a:avLst/>
          </a:prstGeom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82480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510477" y="427663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28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Display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(Previously </a:t>
            </a:r>
            <a:r>
              <a:rPr lang="en-US" sz="1800" i="1" dirty="0" smtClean="0">
                <a:solidFill>
                  <a:schemeClr val="lt1"/>
                </a:solidFill>
              </a:rPr>
              <a:t>titled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1800" b="0" i="1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Arts)</a:t>
            </a:r>
          </a:p>
        </p:txBody>
      </p:sp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24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5361" t="15950" r="26131" b="6645"/>
          <a:stretch/>
        </p:blipFill>
        <p:spPr bwMode="auto">
          <a:xfrm>
            <a:off x="1072338" y="1063417"/>
            <a:ext cx="6350057" cy="567236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844016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510477" y="427663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28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Display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(Previously </a:t>
            </a:r>
            <a:r>
              <a:rPr lang="en-US" sz="1800" i="1" dirty="0" smtClean="0">
                <a:solidFill>
                  <a:schemeClr val="lt1"/>
                </a:solidFill>
              </a:rPr>
              <a:t>titled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1800" b="0" i="1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Arts)</a:t>
            </a:r>
          </a:p>
        </p:txBody>
      </p:sp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25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5852" t="14572" r="26379" b="6059"/>
          <a:stretch/>
        </p:blipFill>
        <p:spPr bwMode="auto">
          <a:xfrm>
            <a:off x="1188491" y="1139021"/>
            <a:ext cx="6162924" cy="5596757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5784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510477" y="427663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28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Display</a:t>
            </a:r>
            <a:r>
              <a:rPr lang="en-US" sz="2800" b="0" i="0" u="none" strike="noStrike" cap="none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(Previously </a:t>
            </a:r>
            <a:r>
              <a:rPr lang="en-US" sz="1800" i="1" dirty="0" smtClean="0">
                <a:solidFill>
                  <a:schemeClr val="lt1"/>
                </a:solidFill>
              </a:rPr>
              <a:t>titled </a:t>
            </a:r>
            <a:r>
              <a:rPr lang="en-US" sz="1800" b="0" i="1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Culinary </a:t>
            </a:r>
            <a:r>
              <a:rPr lang="en-US" sz="1800" b="0" i="1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Arts)</a:t>
            </a:r>
          </a:p>
        </p:txBody>
      </p:sp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26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5482" t="13587" r="28708" b="9610"/>
          <a:stretch/>
        </p:blipFill>
        <p:spPr bwMode="auto">
          <a:xfrm>
            <a:off x="1102055" y="1063416"/>
            <a:ext cx="6358000" cy="564520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24075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792" name="Shape 792"/>
          <p:cNvSpPr txBox="1">
            <a:spLocks noGrp="1"/>
          </p:cNvSpPr>
          <p:nvPr>
            <p:ph type="body" idx="1"/>
          </p:nvPr>
        </p:nvSpPr>
        <p:spPr>
          <a:xfrm>
            <a:off x="866440" y="2489199"/>
            <a:ext cx="3636979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Create a </a:t>
            </a:r>
            <a:r>
              <a:rPr lang="en-US" sz="19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floor plan, an elevation </a:t>
            </a: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and a </a:t>
            </a:r>
            <a:r>
              <a:rPr lang="en-US" sz="19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furniture/interior plan </a:t>
            </a: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addressing the specifics of the design theme.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Prepare a </a:t>
            </a:r>
            <a:r>
              <a:rPr lang="en-US" sz="19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file folder, an oral presentation</a:t>
            </a: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1900" b="0" i="0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and</a:t>
            </a:r>
            <a:r>
              <a:rPr lang="en-US" sz="1900" dirty="0" smtClean="0"/>
              <a:t> </a:t>
            </a:r>
            <a:r>
              <a:rPr lang="en-US" sz="1900" b="1" dirty="0" smtClean="0"/>
              <a:t>presentation</a:t>
            </a:r>
            <a:r>
              <a:rPr lang="en-US" sz="1900" b="1" i="0" u="none" strike="noStrike" cap="none" baseline="0" dirty="0" smtClean="0">
                <a:solidFill>
                  <a:srgbClr val="3F3F3F"/>
                </a:solidFill>
                <a:sym typeface="Questrial"/>
              </a:rPr>
              <a:t> </a:t>
            </a:r>
            <a:r>
              <a:rPr lang="en-US" sz="1900" b="1" i="0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board.</a:t>
            </a:r>
            <a:endParaRPr lang="en-US" sz="1900" b="1" i="0" u="none" strike="noStrike" cap="none" baseline="0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●"/>
            </a:pPr>
            <a:r>
              <a:rPr lang="en-US" sz="1800" b="0" i="1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Only Senior Level </a:t>
            </a:r>
            <a:r>
              <a:rPr lang="en-US" sz="1800" b="0" i="1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1</a:t>
            </a:r>
            <a:r>
              <a:rPr lang="en-US" sz="1800" b="0" i="1" u="none" strike="noStrike" cap="none" baseline="3000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st</a:t>
            </a:r>
            <a:r>
              <a:rPr lang="en-US" sz="1800" i="1" dirty="0"/>
              <a:t>/</a:t>
            </a:r>
            <a:r>
              <a:rPr lang="en-US" sz="1800" b="0" i="1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  <a:r>
              <a:rPr lang="en-US" sz="1800" b="0" i="1" u="none" strike="noStrike" cap="none" baseline="3000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nd</a:t>
            </a:r>
            <a:r>
              <a:rPr lang="en-US" sz="1800" b="0" i="1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1800" b="0" i="1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state winners quality for  NLC in STAR Interior Design</a:t>
            </a:r>
          </a:p>
          <a:p>
            <a:pPr marL="342900" marR="0" lvl="0" indent="-2463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1900" b="1" i="0" u="none" strike="noStrike" cap="none" baseline="0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3" name="Shape 793"/>
          <p:cNvSpPr txBox="1">
            <a:spLocks noGrp="1"/>
          </p:cNvSpPr>
          <p:nvPr>
            <p:ph type="body" idx="2"/>
          </p:nvPr>
        </p:nvSpPr>
        <p:spPr>
          <a:xfrm>
            <a:off x="4640580" y="2489199"/>
            <a:ext cx="3636981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0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Required 2015-16 Themes: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Junior: “Art/Craft Room” 12’x12’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Senior: “Go Green” 36’x28’ (Includes Living Room and Dining Room)</a:t>
            </a:r>
          </a:p>
          <a:p>
            <a:pPr marL="342900" marR="0" lvl="0" indent="-2413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2000" b="0" i="0" u="none" strike="noStrike" cap="none" baseline="0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95" name="Shape 795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27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4018060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28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05" name="Shape 8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86226" y="2265749"/>
            <a:ext cx="5662924" cy="4247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803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564798" y="352129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29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5605" t="14178" r="26749" b="6847"/>
          <a:stretch/>
        </p:blipFill>
        <p:spPr bwMode="auto">
          <a:xfrm>
            <a:off x="1112578" y="1063429"/>
            <a:ext cx="6519493" cy="5663296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19862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23" y="619081"/>
            <a:ext cx="7187006" cy="116445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STAR Events Project Summary Form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://fcclainc.org/programs/resources.php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6987" t="14872" r="21154" b="11026"/>
          <a:stretch/>
        </p:blipFill>
        <p:spPr bwMode="auto">
          <a:xfrm>
            <a:off x="953859" y="1783533"/>
            <a:ext cx="6932841" cy="4878524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45" y="5632729"/>
            <a:ext cx="737680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564798" y="352129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30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8936" t="13370" r="29694" b="6592"/>
          <a:stretch/>
        </p:blipFill>
        <p:spPr bwMode="auto">
          <a:xfrm>
            <a:off x="1206657" y="1063429"/>
            <a:ext cx="6398254" cy="5566794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10327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564798" y="352129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31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8564" t="27963" r="29695" b="18857"/>
          <a:stretch/>
        </p:blipFill>
        <p:spPr bwMode="auto">
          <a:xfrm>
            <a:off x="942047" y="1355477"/>
            <a:ext cx="6599490" cy="511775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78508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564798" y="352129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32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7203" t="14122" r="28355" b="8779"/>
          <a:stretch/>
        </p:blipFill>
        <p:spPr bwMode="auto">
          <a:xfrm>
            <a:off x="1145899" y="1063429"/>
            <a:ext cx="6256188" cy="5717617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5863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564798" y="352129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33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7207" t="12997" r="28100" b="7239"/>
          <a:stretch/>
        </p:blipFill>
        <p:spPr bwMode="auto">
          <a:xfrm>
            <a:off x="1424786" y="1063429"/>
            <a:ext cx="6051931" cy="542134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78911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564798" y="352129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34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6590" t="18325" r="27611" b="39092"/>
          <a:stretch/>
        </p:blipFill>
        <p:spPr bwMode="auto">
          <a:xfrm>
            <a:off x="939409" y="1269657"/>
            <a:ext cx="6973320" cy="525789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0254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564798" y="352129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Interior Design</a:t>
            </a:r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35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31760" t="19102" r="33026" b="11573"/>
          <a:stretch/>
        </p:blipFill>
        <p:spPr bwMode="auto">
          <a:xfrm>
            <a:off x="1557195" y="995881"/>
            <a:ext cx="5595042" cy="561314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34840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Menu Planning and Table Display</a:t>
            </a:r>
          </a:p>
        </p:txBody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866440" y="2489199"/>
            <a:ext cx="3636979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Demonstrate skill in menu planning.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Plan a lunch or dinner menu for 2 people based on state theme.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Bring all </a:t>
            </a:r>
            <a:r>
              <a:rPr lang="en-US" sz="20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materials for a creative table display</a:t>
            </a: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. 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Prepare a </a:t>
            </a:r>
            <a:r>
              <a:rPr lang="en-US" sz="20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menu with recipes </a:t>
            </a: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and </a:t>
            </a:r>
            <a:r>
              <a:rPr lang="en-US" sz="20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nutritional analysis.</a:t>
            </a:r>
          </a:p>
        </p:txBody>
      </p:sp>
      <p:sp>
        <p:nvSpPr>
          <p:cNvPr id="814" name="Shape 814"/>
          <p:cNvSpPr txBox="1">
            <a:spLocks noGrp="1"/>
          </p:cNvSpPr>
          <p:nvPr>
            <p:ph type="body" idx="2"/>
          </p:nvPr>
        </p:nvSpPr>
        <p:spPr>
          <a:xfrm>
            <a:off x="4640580" y="2489199"/>
            <a:ext cx="3636981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0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Required 2015-2016 Theme:</a:t>
            </a:r>
          </a:p>
          <a:p>
            <a:pPr marL="685800" marR="0" lvl="1" indent="-2921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Junior: “All Things Seuss” Lunch with Friends</a:t>
            </a:r>
          </a:p>
          <a:p>
            <a:pPr marL="685800" marR="0" lvl="1" indent="-2921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Senior: “Great Gatsby” Dinner Party</a:t>
            </a:r>
          </a:p>
          <a:p>
            <a:pPr marL="685800" marR="0" lvl="1" indent="-190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ymbol"/>
              <a:buNone/>
            </a:pPr>
            <a:endParaRPr sz="2000" b="0" i="0" u="none" strike="noStrike" cap="none" baseline="0" dirty="0">
              <a:solidFill>
                <a:srgbClr val="3F3F3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16" name="Shape 816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36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7908288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Menu Planning and Table Display</a:t>
            </a:r>
          </a:p>
        </p:txBody>
      </p:sp>
      <p:sp>
        <p:nvSpPr>
          <p:cNvPr id="825" name="Shape 825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37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26" name="Shape 8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412" y="2395575"/>
            <a:ext cx="5301176" cy="3975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4881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>
            <a:spLocks noGrp="1"/>
          </p:cNvSpPr>
          <p:nvPr>
            <p:ph type="title"/>
          </p:nvPr>
        </p:nvSpPr>
        <p:spPr>
          <a:xfrm>
            <a:off x="619120" y="554412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Menu Planning and Table Display</a:t>
            </a:r>
          </a:p>
        </p:txBody>
      </p:sp>
      <p:sp>
        <p:nvSpPr>
          <p:cNvPr id="825" name="Shape 825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38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7206" t="16346" r="27362" b="6416"/>
          <a:stretch/>
        </p:blipFill>
        <p:spPr bwMode="auto">
          <a:xfrm>
            <a:off x="1211628" y="1265712"/>
            <a:ext cx="6446159" cy="5470066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50058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>
            <a:spLocks noGrp="1"/>
          </p:cNvSpPr>
          <p:nvPr>
            <p:ph type="title"/>
          </p:nvPr>
        </p:nvSpPr>
        <p:spPr>
          <a:xfrm>
            <a:off x="619120" y="554412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Menu Planning and Table Display</a:t>
            </a:r>
          </a:p>
        </p:txBody>
      </p:sp>
      <p:sp>
        <p:nvSpPr>
          <p:cNvPr id="825" name="Shape 825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39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7208" t="21071" r="28715" b="5865"/>
          <a:stretch/>
        </p:blipFill>
        <p:spPr bwMode="auto">
          <a:xfrm>
            <a:off x="1225601" y="1265712"/>
            <a:ext cx="6152974" cy="543385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1288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23" y="619081"/>
            <a:ext cx="7187006" cy="116445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STAR Events Project Summary Form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://fcclainc.org/programs/resources.php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23" y="2227152"/>
            <a:ext cx="81933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How many members are competing on this team?</a:t>
            </a:r>
          </a:p>
          <a:p>
            <a:r>
              <a:rPr lang="en-US" dirty="0" smtClean="0"/>
              <a:t>3. Participant Information: Name, Chapter ID #, School, City, State, Zip</a:t>
            </a:r>
          </a:p>
          <a:p>
            <a:r>
              <a:rPr lang="en-US" dirty="0" smtClean="0"/>
              <a:t>4. Competition Category: Junior, Senior, Occupational</a:t>
            </a:r>
          </a:p>
          <a:p>
            <a:r>
              <a:rPr lang="en-US" dirty="0"/>
              <a:t>5</a:t>
            </a:r>
            <a:r>
              <a:rPr lang="en-US" dirty="0" smtClean="0"/>
              <a:t>. What is the title of your project? (Do not enter the title of your event)</a:t>
            </a:r>
          </a:p>
          <a:p>
            <a:r>
              <a:rPr lang="en-US" dirty="0"/>
              <a:t>6</a:t>
            </a:r>
            <a:r>
              <a:rPr lang="en-US" dirty="0" smtClean="0"/>
              <a:t>. Provide a brief overview of your project (one paragraph)</a:t>
            </a:r>
          </a:p>
          <a:p>
            <a:r>
              <a:rPr lang="en-US" dirty="0" smtClean="0"/>
              <a:t>7. Was your project part of one of the national FCCLA programs?</a:t>
            </a:r>
          </a:p>
          <a:p>
            <a:r>
              <a:rPr lang="en-US" dirty="0" smtClean="0"/>
              <a:t>8. If yes to question 7, which program did you use? (Career Connection, FACTS, Families </a:t>
            </a:r>
          </a:p>
          <a:p>
            <a:r>
              <a:rPr lang="en-US" dirty="0"/>
              <a:t> </a:t>
            </a:r>
            <a:r>
              <a:rPr lang="en-US" dirty="0" smtClean="0"/>
              <a:t>   First, Japanese Exchange, Financial Fitness, Leadership Service in Action, Power of One, </a:t>
            </a:r>
          </a:p>
          <a:p>
            <a:r>
              <a:rPr lang="en-US" dirty="0"/>
              <a:t> </a:t>
            </a:r>
            <a:r>
              <a:rPr lang="en-US" dirty="0" smtClean="0"/>
              <a:t>   STOP the Violence-Students Taking on Prevention, or Student Body)</a:t>
            </a:r>
          </a:p>
          <a:p>
            <a:r>
              <a:rPr lang="en-US" dirty="0" smtClean="0"/>
              <a:t>9. How many people have you reached through this project? (Research, Presentations, PR)</a:t>
            </a:r>
          </a:p>
          <a:p>
            <a:r>
              <a:rPr lang="en-US" dirty="0" smtClean="0"/>
              <a:t>10. How did this project positively impact your family, school, or community?</a:t>
            </a:r>
          </a:p>
          <a:p>
            <a:r>
              <a:rPr lang="en-US" dirty="0" smtClean="0"/>
              <a:t>11. During the 2015</a:t>
            </a:r>
            <a:r>
              <a:rPr lang="en-US" dirty="0" smtClean="0">
                <a:latin typeface="Engravers MT" panose="02090707080505020304" pitchFamily="18" charset="0"/>
              </a:rPr>
              <a:t>–</a:t>
            </a:r>
            <a:r>
              <a:rPr lang="en-US" dirty="0" smtClean="0"/>
              <a:t>16 school year, are you or any members of your team enrolled in at </a:t>
            </a:r>
          </a:p>
          <a:p>
            <a:r>
              <a:rPr lang="en-US" dirty="0"/>
              <a:t> </a:t>
            </a:r>
            <a:r>
              <a:rPr lang="en-US" dirty="0" smtClean="0"/>
              <a:t>     least one HECT/FCS course?</a:t>
            </a:r>
          </a:p>
          <a:p>
            <a:r>
              <a:rPr lang="en-US" dirty="0" smtClean="0"/>
              <a:t>12. Participation in FCCLA has helped me learn or improve the following skills, check all that</a:t>
            </a:r>
          </a:p>
          <a:p>
            <a:r>
              <a:rPr lang="en-US" dirty="0"/>
              <a:t> </a:t>
            </a:r>
            <a:r>
              <a:rPr lang="en-US" dirty="0" smtClean="0"/>
              <a:t>     apply: (Awareness of Community, Communication, Creativity, Leadership, Teamwork, etc.)</a:t>
            </a:r>
          </a:p>
          <a:p>
            <a:r>
              <a:rPr lang="en-US" dirty="0" smtClean="0"/>
              <a:t>13. Why did you choose to compete in this STAR Event? (Advisor, Friends, Classwork, etc.)</a:t>
            </a:r>
          </a:p>
          <a:p>
            <a:r>
              <a:rPr lang="en-US" dirty="0" smtClean="0"/>
              <a:t>14. Rate how useful your STAR Events experience will be in your future.</a:t>
            </a:r>
          </a:p>
          <a:p>
            <a:r>
              <a:rPr lang="en-US" dirty="0" smtClean="0"/>
              <a:t>15. Are you planning on pursuing higher education/career related to this event?</a:t>
            </a:r>
          </a:p>
          <a:p>
            <a:endParaRPr lang="en-US" dirty="0"/>
          </a:p>
          <a:p>
            <a:r>
              <a:rPr lang="en-US" b="1" dirty="0" smtClean="0"/>
              <a:t>* Students will Click Submit and will include proof of submission in their portfolio.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11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>
            <a:spLocks noGrp="1"/>
          </p:cNvSpPr>
          <p:nvPr>
            <p:ph type="title"/>
          </p:nvPr>
        </p:nvSpPr>
        <p:spPr>
          <a:xfrm>
            <a:off x="619120" y="554412"/>
            <a:ext cx="6346200" cy="71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Menu Planning and Table Display</a:t>
            </a:r>
          </a:p>
        </p:txBody>
      </p:sp>
      <p:sp>
        <p:nvSpPr>
          <p:cNvPr id="825" name="Shape 825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00" cy="76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40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5986" t="19495" r="25984" b="48006"/>
          <a:stretch/>
        </p:blipFill>
        <p:spPr bwMode="auto">
          <a:xfrm>
            <a:off x="1000752" y="2254313"/>
            <a:ext cx="6993457" cy="371192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48477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Salad Preparation </a:t>
            </a:r>
          </a:p>
        </p:txBody>
      </p:sp>
      <p:sp>
        <p:nvSpPr>
          <p:cNvPr id="834" name="Shape 834"/>
          <p:cNvSpPr txBox="1">
            <a:spLocks noGrp="1"/>
          </p:cNvSpPr>
          <p:nvPr>
            <p:ph type="body" idx="1"/>
          </p:nvPr>
        </p:nvSpPr>
        <p:spPr>
          <a:xfrm>
            <a:off x="438912" y="2489199"/>
            <a:ext cx="4064507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Demonstrate competencies in preparing salads for home use.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Prepare a </a:t>
            </a:r>
            <a:r>
              <a:rPr lang="en-US" sz="19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salad and salad dressing </a:t>
            </a: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according to the state theme.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Bring </a:t>
            </a:r>
            <a:r>
              <a:rPr lang="en-US" sz="19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recipes </a:t>
            </a: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and</a:t>
            </a:r>
            <a:r>
              <a:rPr lang="en-US" sz="19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 all ingredients, equipment and tools to make the salad and dressing</a:t>
            </a:r>
            <a:r>
              <a:rPr lang="en-US" sz="19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</p:txBody>
      </p:sp>
      <p:sp>
        <p:nvSpPr>
          <p:cNvPr id="835" name="Shape 835"/>
          <p:cNvSpPr txBox="1">
            <a:spLocks noGrp="1"/>
          </p:cNvSpPr>
          <p:nvPr>
            <p:ph type="body" idx="2"/>
          </p:nvPr>
        </p:nvSpPr>
        <p:spPr>
          <a:xfrm>
            <a:off x="4640580" y="2489199"/>
            <a:ext cx="3636981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894"/>
              <a:buFont typeface="Noto Symbol"/>
              <a:buChar char="●"/>
            </a:pPr>
            <a:r>
              <a:rPr lang="en-US" sz="185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At the state level only, participants will take a 20 minute written examination. 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185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Required 2015-2016 Theme: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7894"/>
              <a:buFont typeface="Noto Symbol"/>
              <a:buChar char="●"/>
            </a:pPr>
            <a:r>
              <a:rPr lang="en-US" sz="185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Junior: A salad containing a fruit. </a:t>
            </a:r>
            <a:r>
              <a:rPr lang="en-US" sz="1850" b="0" i="1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No tofu, beef, poultry, pork, fish, seafood, or eggs.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7894"/>
              <a:buFont typeface="Noto Symbol"/>
              <a:buChar char="●"/>
            </a:pPr>
            <a:r>
              <a:rPr lang="en-US" sz="185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Senior: A salad that contains a cooked grain. </a:t>
            </a:r>
            <a:r>
              <a:rPr lang="en-US" sz="1850" b="0" i="1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No tofu, beef, poultry, pork, fish, seafood, or eggs.</a:t>
            </a:r>
          </a:p>
        </p:txBody>
      </p:sp>
      <p:sp>
        <p:nvSpPr>
          <p:cNvPr id="837" name="Shape 837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41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38" name="Shape 8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721" y="5317718"/>
            <a:ext cx="1979867" cy="1282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7725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title"/>
          </p:nvPr>
        </p:nvSpPr>
        <p:spPr>
          <a:xfrm>
            <a:off x="582906" y="554412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Salad Preparation </a:t>
            </a:r>
          </a:p>
        </p:txBody>
      </p:sp>
      <p:sp>
        <p:nvSpPr>
          <p:cNvPr id="837" name="Shape 837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42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29051" t="14966" r="29952" b="6060"/>
          <a:stretch/>
        </p:blipFill>
        <p:spPr bwMode="auto">
          <a:xfrm>
            <a:off x="1471267" y="1265770"/>
            <a:ext cx="6050718" cy="5298094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4496626" y="4841659"/>
            <a:ext cx="391885" cy="23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928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title"/>
          </p:nvPr>
        </p:nvSpPr>
        <p:spPr>
          <a:xfrm>
            <a:off x="582906" y="554412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Salad Preparation </a:t>
            </a:r>
          </a:p>
        </p:txBody>
      </p:sp>
      <p:sp>
        <p:nvSpPr>
          <p:cNvPr id="837" name="Shape 837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43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28807" t="22055" r="28598" b="16101"/>
          <a:stretch/>
        </p:blipFill>
        <p:spPr bwMode="auto">
          <a:xfrm>
            <a:off x="1106770" y="1338197"/>
            <a:ext cx="6487642" cy="521535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6892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>
            <a:spLocks noGrp="1"/>
          </p:cNvSpPr>
          <p:nvPr>
            <p:ph type="title"/>
          </p:nvPr>
        </p:nvSpPr>
        <p:spPr>
          <a:xfrm>
            <a:off x="582906" y="554412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Salad Preparation </a:t>
            </a:r>
          </a:p>
        </p:txBody>
      </p:sp>
      <p:sp>
        <p:nvSpPr>
          <p:cNvPr id="837" name="Shape 837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44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26042" t="13588" r="26759" b="11539"/>
          <a:stretch/>
        </p:blipFill>
        <p:spPr bwMode="auto">
          <a:xfrm>
            <a:off x="1190793" y="1265770"/>
            <a:ext cx="6374196" cy="534896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89163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487" y="636814"/>
            <a:ext cx="7062106" cy="100014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Student Activity: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Which STAR/CRE is right for You?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45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26764" r="27724"/>
          <a:stretch/>
        </p:blipFill>
        <p:spPr bwMode="auto">
          <a:xfrm>
            <a:off x="4656160" y="1709895"/>
            <a:ext cx="4096747" cy="489008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6405623" y="4295411"/>
            <a:ext cx="391885" cy="23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6426021" y="5655240"/>
            <a:ext cx="391885" cy="23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6428608" y="4941889"/>
            <a:ext cx="391885" cy="23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39146" y="3068548"/>
            <a:ext cx="75963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Region </a:t>
            </a:r>
          </a:p>
          <a:p>
            <a:pPr algn="ctr"/>
            <a:r>
              <a:rPr lang="en-US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Update/</a:t>
            </a:r>
          </a:p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39148" y="3857105"/>
            <a:ext cx="75963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Region </a:t>
            </a:r>
          </a:p>
          <a:p>
            <a:pPr algn="ctr"/>
            <a:r>
              <a:rPr lang="en-US" sz="1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Update/</a:t>
            </a:r>
          </a:p>
          <a:p>
            <a:pPr algn="ctr"/>
            <a:r>
              <a:rPr lang="en-US" sz="1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State</a:t>
            </a:r>
            <a:endParaRPr lang="en-US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9147" y="4311440"/>
            <a:ext cx="9454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1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State</a:t>
            </a:r>
          </a:p>
          <a:p>
            <a:pPr algn="ctr"/>
            <a:r>
              <a:rPr lang="en-US" sz="11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Only</a:t>
            </a:r>
            <a:endParaRPr lang="en-US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405624" y="2416243"/>
            <a:ext cx="391885" cy="23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6405623" y="2952856"/>
            <a:ext cx="391885" cy="23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6405623" y="3506854"/>
            <a:ext cx="391885" cy="231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/>
          <p:nvPr/>
        </p:nvPicPr>
        <p:blipFill rotWithShape="1">
          <a:blip r:embed="rId3"/>
          <a:srcRect l="31763" t="15558" r="32903" b="11173"/>
          <a:stretch/>
        </p:blipFill>
        <p:spPr bwMode="auto">
          <a:xfrm>
            <a:off x="516048" y="1709895"/>
            <a:ext cx="4119326" cy="4890081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83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07" y="595993"/>
            <a:ext cx="6548333" cy="108624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Student Activity: Which STAR Event/CRE is right for You?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46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2385" t="8982" r="11111" b="4727"/>
          <a:stretch/>
        </p:blipFill>
        <p:spPr bwMode="auto">
          <a:xfrm>
            <a:off x="465277" y="1608364"/>
            <a:ext cx="8076282" cy="5192486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146958" y="1820636"/>
            <a:ext cx="690092" cy="355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ross 11"/>
          <p:cNvSpPr/>
          <p:nvPr/>
        </p:nvSpPr>
        <p:spPr>
          <a:xfrm>
            <a:off x="4041322" y="2163939"/>
            <a:ext cx="261257" cy="27758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267" y="4719844"/>
            <a:ext cx="286537" cy="3048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267" y="6019801"/>
            <a:ext cx="286537" cy="304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413" y="6110107"/>
            <a:ext cx="286537" cy="3048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46" y="6019801"/>
            <a:ext cx="286537" cy="3048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201" y="6012088"/>
            <a:ext cx="286537" cy="304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113" y="2302732"/>
            <a:ext cx="286537" cy="3048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689" y="4806993"/>
            <a:ext cx="286537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34" y="548087"/>
            <a:ext cx="6346077" cy="7113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http://fcclainc.org/programs/star-event-descriptions.php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47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t="14872" r="13621" b="5641"/>
          <a:stretch/>
        </p:blipFill>
        <p:spPr bwMode="auto">
          <a:xfrm>
            <a:off x="574535" y="1371600"/>
            <a:ext cx="7970753" cy="548640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068680" y="2453208"/>
            <a:ext cx="556953" cy="831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33462" y="2701243"/>
            <a:ext cx="462128" cy="827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94343" y="3458102"/>
            <a:ext cx="614181" cy="249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14" y="925604"/>
            <a:ext cx="7200900" cy="7113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http://fcclainc.org/programs/resources.php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48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11859" t="13333" r="12500" b="7693"/>
          <a:stretch/>
        </p:blipFill>
        <p:spPr bwMode="auto">
          <a:xfrm>
            <a:off x="339905" y="1693292"/>
            <a:ext cx="4346121" cy="4963885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12500" t="28462" r="13942" b="8461"/>
          <a:stretch/>
        </p:blipFill>
        <p:spPr bwMode="auto">
          <a:xfrm>
            <a:off x="4686025" y="1693291"/>
            <a:ext cx="4204881" cy="4963886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57" y="4056351"/>
            <a:ext cx="426757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40" y="644216"/>
            <a:ext cx="6346077" cy="7113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http://ca-fhahero-fccla.org/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49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4157" t="13588" r="15662" b="6451"/>
          <a:stretch/>
        </p:blipFill>
        <p:spPr bwMode="auto">
          <a:xfrm>
            <a:off x="830828" y="1446747"/>
            <a:ext cx="7290130" cy="499932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95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23" y="619081"/>
            <a:ext cx="7187006" cy="116445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STAR Events Project Summary Form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://fcclainc.org/programs/resources.php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5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18750" t="10000" r="19231" b="25128"/>
          <a:stretch/>
        </p:blipFill>
        <p:spPr bwMode="auto">
          <a:xfrm>
            <a:off x="1018843" y="1783533"/>
            <a:ext cx="6657778" cy="4896939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66" y="4944207"/>
            <a:ext cx="737680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40" y="644216"/>
            <a:ext cx="6346077" cy="7113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http://ca-fhahero-fccla.org/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50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30166" t="16543" r="15420" b="4047"/>
          <a:stretch/>
        </p:blipFill>
        <p:spPr bwMode="auto">
          <a:xfrm>
            <a:off x="946056" y="1493437"/>
            <a:ext cx="7256384" cy="508843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90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40" y="644216"/>
            <a:ext cx="6346077" cy="7113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http://ca-fhahero-fccla.org/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51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1645" t="6653" r="14939" b="9179"/>
          <a:stretch/>
        </p:blipFill>
        <p:spPr bwMode="auto">
          <a:xfrm>
            <a:off x="909002" y="1355574"/>
            <a:ext cx="7486239" cy="5171975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2495690" y="5947876"/>
            <a:ext cx="393903" cy="179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3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779" y="927608"/>
            <a:ext cx="7460055" cy="71135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Questions:  Please type questions in chat box.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52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0779" y="2171699"/>
            <a:ext cx="81067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6000" b="1" dirty="0" smtClean="0"/>
          </a:p>
          <a:p>
            <a:pPr algn="ctr"/>
            <a:r>
              <a:rPr lang="en-US" sz="6000" b="1" dirty="0" smtClean="0"/>
              <a:t>Thank </a:t>
            </a:r>
            <a:r>
              <a:rPr lang="en-US" sz="6000" b="1" dirty="0"/>
              <a:t>you for your participation in today’s webinar.</a:t>
            </a:r>
          </a:p>
        </p:txBody>
      </p:sp>
    </p:spTree>
    <p:extLst>
      <p:ext uri="{BB962C8B-B14F-4D97-AF65-F5344CB8AC3E}">
        <p14:creationId xmlns:p14="http://schemas.microsoft.com/office/powerpoint/2010/main" val="32356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title"/>
          </p:nvPr>
        </p:nvSpPr>
        <p:spPr>
          <a:xfrm>
            <a:off x="866441" y="2257588"/>
            <a:ext cx="3341764" cy="30203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44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California</a:t>
            </a:r>
            <a:br>
              <a:rPr lang="en-US" sz="44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400" b="0" i="0" u="none" strike="noStrike" cap="none" baseline="0" dirty="0" smtClea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State </a:t>
            </a:r>
            <a: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/>
            </a:r>
            <a:b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CRE </a:t>
            </a:r>
            <a:b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Events</a:t>
            </a:r>
            <a:br>
              <a:rPr lang="en-US" sz="44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lang="en-US" sz="2800" b="0" i="0" u="none" strike="noStrike" cap="none" baseline="0" dirty="0">
              <a:solidFill>
                <a:schemeClr val="bg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40" name="Shape 740"/>
          <p:cNvSpPr txBox="1">
            <a:spLocks noGrp="1"/>
          </p:cNvSpPr>
          <p:nvPr>
            <p:ph type="body" idx="1"/>
          </p:nvPr>
        </p:nvSpPr>
        <p:spPr>
          <a:xfrm>
            <a:off x="5119260" y="2257588"/>
            <a:ext cx="3445780" cy="30203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0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EVENT CATEGORIES 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JUNIOR: GRADE 6</a:t>
            </a:r>
            <a:r>
              <a:rPr lang="en-US" sz="2000" b="0" i="0" u="none" strike="noStrike" cap="none" baseline="3000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 – 9</a:t>
            </a:r>
            <a:r>
              <a:rPr lang="en-US" sz="2000" b="0" i="0" u="none" strike="noStrike" cap="none" baseline="3000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SENIOR: GRADES 10</a:t>
            </a:r>
            <a:r>
              <a:rPr lang="en-US" sz="2000" b="0" i="0" u="none" strike="noStrike" cap="none" baseline="3000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 -12</a:t>
            </a:r>
            <a:r>
              <a:rPr lang="en-US" sz="2000" b="0" i="0" u="none" strike="noStrike" cap="none" baseline="3000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OCCUPATIONAL: 10</a:t>
            </a:r>
            <a:r>
              <a:rPr lang="en-US" sz="2000" b="0" i="0" u="none" strike="noStrike" cap="none" baseline="3000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 -12</a:t>
            </a:r>
            <a:r>
              <a:rPr lang="en-US" sz="2000" b="0" i="0" u="none" strike="noStrike" cap="none" baseline="3000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</a:p>
        </p:txBody>
      </p:sp>
      <p:sp>
        <p:nvSpPr>
          <p:cNvPr id="742" name="Shape 742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6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5029314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863563" y="925604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866440" y="2489199"/>
            <a:ext cx="3636979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Apply apparel construction skills.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Construct a project from the specified pattern in 90 minutes and develop a </a:t>
            </a:r>
            <a:r>
              <a:rPr lang="en-US" sz="20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Fabric Profile and Cost Itemization. 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At the state level only, participants will take a 20 minute written exam.</a:t>
            </a:r>
          </a:p>
        </p:txBody>
      </p:sp>
      <p:sp>
        <p:nvSpPr>
          <p:cNvPr id="749" name="Shape 749"/>
          <p:cNvSpPr txBox="1">
            <a:spLocks noGrp="1"/>
          </p:cNvSpPr>
          <p:nvPr>
            <p:ph type="body" idx="2"/>
          </p:nvPr>
        </p:nvSpPr>
        <p:spPr>
          <a:xfrm>
            <a:off x="4640580" y="2489199"/>
            <a:ext cx="3125848" cy="387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●"/>
            </a:pPr>
            <a:r>
              <a:rPr lang="en-US" sz="18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Note: Garment in State Fashion Show 	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●"/>
            </a:pPr>
            <a:r>
              <a:rPr lang="en-US" sz="18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Only Senior Level 1st and 2nd state winners </a:t>
            </a:r>
            <a:r>
              <a:rPr lang="en-US" sz="1800" b="0" i="0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qualify </a:t>
            </a:r>
            <a:r>
              <a:rPr lang="en-US" sz="18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for NLC in STAR Fashion Construction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1800" b="1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Required 2015-16 Theme: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●"/>
            </a:pPr>
            <a:r>
              <a:rPr lang="en-US" sz="18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Junior: Simplicity 1140 “Apron” View C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ymbol"/>
              <a:buChar char="●"/>
            </a:pPr>
            <a:r>
              <a:rPr lang="en-US" sz="18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Senior: Simplicity 1355 “Short </a:t>
            </a:r>
            <a:r>
              <a:rPr lang="en-US" sz="1800" dirty="0" smtClean="0"/>
              <a:t>Jumpsuit</a:t>
            </a:r>
            <a:r>
              <a:rPr lang="en-US" sz="1800" b="0" i="0" u="none" strike="noStrike" cap="none" baseline="0" dirty="0" smtClean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” </a:t>
            </a:r>
            <a:r>
              <a:rPr lang="en-US" sz="1800" b="0" i="0" u="none" strike="noStrike" cap="none" baseline="0" dirty="0">
                <a:solidFill>
                  <a:srgbClr val="3F3F3F"/>
                </a:solidFill>
                <a:latin typeface="Questrial"/>
                <a:ea typeface="Questrial"/>
                <a:cs typeface="Questrial"/>
                <a:sym typeface="Questrial"/>
              </a:rPr>
              <a:t>View D</a:t>
            </a:r>
          </a:p>
        </p:txBody>
      </p:sp>
      <p:sp>
        <p:nvSpPr>
          <p:cNvPr id="750" name="Shape 750"/>
          <p:cNvSpPr txBox="1">
            <a:spLocks noGrp="1"/>
          </p:cNvSpPr>
          <p:nvPr>
            <p:ph type="dt" idx="10"/>
          </p:nvPr>
        </p:nvSpPr>
        <p:spPr>
          <a:xfrm>
            <a:off x="7574442" y="6371444"/>
            <a:ext cx="990598" cy="2286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sz="9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9/25/2015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7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58" y="5403530"/>
            <a:ext cx="879398" cy="138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 rotWithShape="1">
          <a:blip r:embed="rId4">
            <a:alphaModFix/>
          </a:blip>
          <a:srcRect l="19046" r="23646"/>
          <a:stretch/>
        </p:blipFill>
        <p:spPr>
          <a:xfrm>
            <a:off x="7766428" y="4719105"/>
            <a:ext cx="1181267" cy="206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Shape 754"/>
          <p:cNvPicPr preferRelativeResize="0"/>
          <p:nvPr/>
        </p:nvPicPr>
        <p:blipFill rotWithShape="1">
          <a:blip r:embed="rId5">
            <a:alphaModFix/>
          </a:blip>
          <a:srcRect r="15244" b="7003"/>
          <a:stretch/>
        </p:blipFill>
        <p:spPr>
          <a:xfrm>
            <a:off x="7766428" y="2189949"/>
            <a:ext cx="1150965" cy="2438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0154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655333" y="679573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8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4532" y="4667319"/>
            <a:ext cx="1129468" cy="152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4"/>
          <a:srcRect l="23761" t="14375" r="24281" b="6248"/>
          <a:stretch/>
        </p:blipFill>
        <p:spPr bwMode="auto">
          <a:xfrm>
            <a:off x="1518812" y="1309450"/>
            <a:ext cx="6495720" cy="5399168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hape 754"/>
          <p:cNvPicPr preferRelativeResize="0"/>
          <p:nvPr/>
        </p:nvPicPr>
        <p:blipFill rotWithShape="1">
          <a:blip r:embed="rId5">
            <a:alphaModFix/>
          </a:blip>
          <a:srcRect r="15244" b="7003"/>
          <a:stretch/>
        </p:blipFill>
        <p:spPr>
          <a:xfrm>
            <a:off x="149583" y="2229283"/>
            <a:ext cx="1150965" cy="2438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9462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title"/>
          </p:nvPr>
        </p:nvSpPr>
        <p:spPr>
          <a:xfrm>
            <a:off x="673440" y="475076"/>
            <a:ext cx="6346077" cy="7113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2"/>
              </a:buClr>
              <a:buSzPct val="25000"/>
              <a:buFont typeface="Questrial"/>
              <a:buNone/>
            </a:pPr>
            <a:r>
              <a:rPr lang="en-US" sz="2800" b="0" i="0" u="none" strike="noStrike" cap="none" baseline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Apparel Construction 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9</a:t>
            </a:fld>
            <a:endParaRPr lang="en-US" sz="2800" b="0" i="0" u="none" strike="noStrike" cap="none" baseline="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6428" y="1222647"/>
            <a:ext cx="1166488" cy="235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54"/>
          <p:cNvPicPr preferRelativeResize="0"/>
          <p:nvPr/>
        </p:nvPicPr>
        <p:blipFill rotWithShape="1">
          <a:blip r:embed="rId4">
            <a:alphaModFix/>
          </a:blip>
          <a:srcRect r="15244" b="7003"/>
          <a:stretch/>
        </p:blipFill>
        <p:spPr>
          <a:xfrm>
            <a:off x="196656" y="2097749"/>
            <a:ext cx="1150965" cy="2438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5"/>
          <a:srcRect l="6892" t="20641" r="7403" b="41150"/>
          <a:stretch/>
        </p:blipFill>
        <p:spPr bwMode="auto">
          <a:xfrm>
            <a:off x="1555269" y="3316767"/>
            <a:ext cx="7127003" cy="289391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11292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on Boardroom">
  <a:themeElements>
    <a:clrScheme name="Red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1851</Words>
  <Application>Microsoft Office PowerPoint</Application>
  <PresentationFormat>On-screen Show (4:3)</PresentationFormat>
  <Paragraphs>285</Paragraphs>
  <Slides>52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Engravers MT</vt:lpstr>
      <vt:lpstr>Calibri</vt:lpstr>
      <vt:lpstr>Questrial</vt:lpstr>
      <vt:lpstr>Arial</vt:lpstr>
      <vt:lpstr>Noto Symbol</vt:lpstr>
      <vt:lpstr>Ion Boardroom</vt:lpstr>
      <vt:lpstr>National STAR and State CRE Events for 2015-2016</vt:lpstr>
      <vt:lpstr>FCCLA Planning Process</vt:lpstr>
      <vt:lpstr>STAR Events Project Summary Form http://fcclainc.org/programs/resources.php</vt:lpstr>
      <vt:lpstr>STAR Events Project Summary Form http://fcclainc.org/programs/resources.php</vt:lpstr>
      <vt:lpstr>STAR Events Project Summary Form http://fcclainc.org/programs/resources.php</vt:lpstr>
      <vt:lpstr>California State  CRE  Events </vt:lpstr>
      <vt:lpstr>Apparel Construction </vt:lpstr>
      <vt:lpstr>Apparel Construction </vt:lpstr>
      <vt:lpstr>Apparel Construction </vt:lpstr>
      <vt:lpstr>Apparel Construction </vt:lpstr>
      <vt:lpstr>Apparel Construction </vt:lpstr>
      <vt:lpstr>Apparel Construction </vt:lpstr>
      <vt:lpstr>Apparel Construction </vt:lpstr>
      <vt:lpstr>Apparel Construction </vt:lpstr>
      <vt:lpstr>Child Development</vt:lpstr>
      <vt:lpstr>Child Development</vt:lpstr>
      <vt:lpstr>Child Development</vt:lpstr>
      <vt:lpstr>Child Development</vt:lpstr>
      <vt:lpstr>Child Development</vt:lpstr>
      <vt:lpstr>Child Development</vt:lpstr>
      <vt:lpstr>Child Development</vt:lpstr>
      <vt:lpstr>Culinary Display (Previously titled Culinary Arts)</vt:lpstr>
      <vt:lpstr>Culinary Display (Previously titled Culinary Arts)</vt:lpstr>
      <vt:lpstr>Culinary Display (Previously titled Culinary Arts)</vt:lpstr>
      <vt:lpstr>Culinary Display (Previously titled Culinary Arts)</vt:lpstr>
      <vt:lpstr>Culinary Display (Previously titled Culinary Arts)</vt:lpstr>
      <vt:lpstr>Interior Design</vt:lpstr>
      <vt:lpstr>Interior Design</vt:lpstr>
      <vt:lpstr>Interior Design</vt:lpstr>
      <vt:lpstr>Interior Design</vt:lpstr>
      <vt:lpstr>Interior Design</vt:lpstr>
      <vt:lpstr>Interior Design</vt:lpstr>
      <vt:lpstr>Interior Design</vt:lpstr>
      <vt:lpstr>Interior Design</vt:lpstr>
      <vt:lpstr>Interior Design</vt:lpstr>
      <vt:lpstr>Menu Planning and Table Display</vt:lpstr>
      <vt:lpstr>Menu Planning and Table Display</vt:lpstr>
      <vt:lpstr>Menu Planning and Table Display</vt:lpstr>
      <vt:lpstr>Menu Planning and Table Display</vt:lpstr>
      <vt:lpstr>Menu Planning and Table Display</vt:lpstr>
      <vt:lpstr>Salad Preparation </vt:lpstr>
      <vt:lpstr>Salad Preparation </vt:lpstr>
      <vt:lpstr>Salad Preparation </vt:lpstr>
      <vt:lpstr>Salad Preparation </vt:lpstr>
      <vt:lpstr>Student Activity:  Which STAR/CRE is right for You?</vt:lpstr>
      <vt:lpstr>Student Activity: Which STAR Event/CRE is right for You?</vt:lpstr>
      <vt:lpstr>http://fcclainc.org/programs/star-event-descriptions.php</vt:lpstr>
      <vt:lpstr>http://fcclainc.org/programs/resources.php</vt:lpstr>
      <vt:lpstr>http://ca-fhahero-fccla.org/</vt:lpstr>
      <vt:lpstr>http://ca-fhahero-fccla.org/</vt:lpstr>
      <vt:lpstr>http://ca-fhahero-fccla.org/</vt:lpstr>
      <vt:lpstr>Questions:  Please type questions in chat box.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 Choices for National STAR and State Events for 2015-2016</dc:title>
  <dc:creator>Melissa Webb</dc:creator>
  <cp:lastModifiedBy>Nina Dilbeck</cp:lastModifiedBy>
  <cp:revision>95</cp:revision>
  <cp:lastPrinted>2015-10-05T20:43:23Z</cp:lastPrinted>
  <dcterms:modified xsi:type="dcterms:W3CDTF">2015-11-16T22:15:02Z</dcterms:modified>
</cp:coreProperties>
</file>