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79" r:id="rId2"/>
    <p:sldId id="266" r:id="rId3"/>
    <p:sldId id="267" r:id="rId4"/>
    <p:sldId id="268" r:id="rId5"/>
    <p:sldId id="269" r:id="rId6"/>
    <p:sldId id="27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3" autoAdjust="0"/>
  </p:normalViewPr>
  <p:slideViewPr>
    <p:cSldViewPr>
      <p:cViewPr varScale="1">
        <p:scale>
          <a:sx n="77" d="100"/>
          <a:sy n="77" d="100"/>
        </p:scale>
        <p:origin x="-161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8A44D9-30F4-4AF3-BD6F-0638A2A0A36E}" type="datetimeFigureOut">
              <a:rPr lang="en-US"/>
              <a:pPr>
                <a:defRPr/>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DB4B45-2AFA-499C-91C8-D025A92E930E}" type="slidenum">
              <a:rPr lang="en-US"/>
              <a:pPr>
                <a:defRPr/>
              </a:pPr>
              <a:t>‹#›</a:t>
            </a:fld>
            <a:endParaRPr lang="en-US"/>
          </a:p>
        </p:txBody>
      </p:sp>
    </p:spTree>
    <p:extLst>
      <p:ext uri="{BB962C8B-B14F-4D97-AF65-F5344CB8AC3E}">
        <p14:creationId xmlns:p14="http://schemas.microsoft.com/office/powerpoint/2010/main" val="9609246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155FE-8DEA-44AA-B4E7-C2DC50CA4592}"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6BACA-C31F-417E-BAD4-D6BB35A84617}"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A21A9-1B1B-4CC3-81B9-01C06BCB6049}"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7C45F-A34E-4483-B7FD-07D1EDC405E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1C886-9166-4BAE-9F81-5327A29A7B71}"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5DF83C-E75F-4C6E-A211-4AC9E3BDF067}"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AA34B5-BB2B-43B1-AFC2-0A66A751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1B3AD-D91A-4CDA-BDA9-49837AB2E262}"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B4C18A-8465-4A92-92FD-7CFC48B94B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38E11C-607C-4E5B-8296-58A58C6F67DE}"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7752F-B9A8-4826-AA4C-80BB328CD3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D2C8B-0123-480E-A647-527BBA1D6143}"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7C6DDB-E4AF-4A37-9A9E-D96F7AC4D9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5C9748-2146-41E2-8590-5764DBE5EAD4}" type="datetimeFigureOut">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78610-24D5-4B46-9E9E-62428EBACE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86233E-65C5-42E8-ABF5-25096181E41F}"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BB06B-5757-4590-AE74-51F7363EB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C36285-7F55-457B-9CB3-5231A21AFA3E}" type="datetimeFigureOut">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8283BC-CFF6-43B5-9750-E5F0D1D1A4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8CA84F-F76D-40B9-B622-C1D704A40C46}" type="datetimeFigureOut">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544AA8-464D-491D-BB66-5D4AF6DB4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04A50-E758-4AAC-B094-8CC2962B1105}" type="datetimeFigureOut">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7E1DD0-1B84-4C62-BACC-53DDC1075A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94709C-1696-4895-A25F-9394729E33D2}"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E32131-74AD-4315-A9B6-7E071061F0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902CE3-419A-47BB-AEF8-E5A7F529B69B}" type="datetimeFigureOut">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218CEA-DED0-4C7C-B0EE-3AE58263BB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1FBE0D-8B34-4ACB-8E84-D44F2E797819}" type="datetimeFigureOut">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F8379F3-9375-4848-A85A-236BDF5C5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3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4"/>
            <p:cNvPicPr>
              <a:picLocks noChangeAspect="1" noChangeArrowheads="1"/>
            </p:cNvPicPr>
            <p:nvPr/>
          </p:nvPicPr>
          <p:blipFill>
            <a:blip r:embed="rId2"/>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1434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15363"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smtClean="0">
                <a:solidFill>
                  <a:schemeClr val="tx1"/>
                </a:solidFill>
              </a:rPr>
              <a:t>Use fruits as snacks, salads or desserts.</a:t>
            </a:r>
          </a:p>
          <a:p>
            <a:pPr marL="514350" indent="-514350" algn="l">
              <a:buFont typeface="Arial" charset="0"/>
              <a:buAutoNum type="arabicPeriod"/>
            </a:pPr>
            <a:r>
              <a:rPr lang="en-US" b="1" smtClean="0">
                <a:solidFill>
                  <a:schemeClr val="tx1"/>
                </a:solidFill>
              </a:rPr>
              <a:t>Choose whole or cut up fruits more often than fruit juice.</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plate fruits and vegetables.  </a:t>
            </a:r>
          </a:p>
        </p:txBody>
      </p:sp>
      <p:pic>
        <p:nvPicPr>
          <p:cNvPr id="15364" name="Picture 5"/>
          <p:cNvPicPr>
            <a:picLocks noChangeAspect="1" noChangeArrowheads="1"/>
          </p:cNvPicPr>
          <p:nvPr/>
        </p:nvPicPr>
        <p:blipFill>
          <a:blip r:embed="rId3"/>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741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1741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smtClean="0">
                <a:solidFill>
                  <a:schemeClr val="tx1"/>
                </a:solidFill>
              </a:rPr>
              <a:t>Choose fresh, frozen, canned or dried.</a:t>
            </a:r>
          </a:p>
          <a:p>
            <a:pPr marL="514350" indent="-514350" algn="l">
              <a:buFont typeface="Arial" charset="0"/>
              <a:buAutoNum type="arabicPeriod"/>
            </a:pPr>
            <a:r>
              <a:rPr lang="en-US" b="1" smtClean="0">
                <a:solidFill>
                  <a:schemeClr val="tx1"/>
                </a:solidFill>
              </a:rPr>
              <a:t>Eat red, orange and dark green vegetables. </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plate fruits and vegetables.  </a:t>
            </a:r>
          </a:p>
        </p:txBody>
      </p:sp>
      <p:pic>
        <p:nvPicPr>
          <p:cNvPr id="17412" name="Picture 6"/>
          <p:cNvPicPr>
            <a:picLocks noChangeAspect="1" noChangeArrowheads="1"/>
          </p:cNvPicPr>
          <p:nvPr/>
        </p:nvPicPr>
        <p:blipFill>
          <a:blip r:embed="rId3"/>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fontAlgn="auto">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fontAlgn="auto">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Keep meat and poultry portions small and lean. </a:t>
            </a:r>
            <a:endParaRPr lang="en-US" b="1" dirty="0">
              <a:solidFill>
                <a:schemeClr val="tx1"/>
              </a:solidFill>
            </a:endParaRPr>
          </a:p>
        </p:txBody>
      </p:sp>
      <p:pic>
        <p:nvPicPr>
          <p:cNvPr id="19460" name="Picture 4"/>
          <p:cNvPicPr>
            <a:picLocks noChangeAspect="1" noChangeArrowheads="1"/>
          </p:cNvPicPr>
          <p:nvPr/>
        </p:nvPicPr>
        <p:blipFill>
          <a:blip r:embed="rId3"/>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21507" name="Subtitle 2"/>
          <p:cNvSpPr>
            <a:spLocks noGrp="1"/>
          </p:cNvSpPr>
          <p:nvPr>
            <p:ph type="subTitle" idx="1"/>
          </p:nvPr>
        </p:nvSpPr>
        <p:spPr>
          <a:xfrm>
            <a:off x="0" y="1295400"/>
            <a:ext cx="4724400" cy="4876800"/>
          </a:xfrm>
        </p:spPr>
        <p:txBody>
          <a:bodyPr/>
          <a:lstStyle/>
          <a:p>
            <a:pPr marL="514350" indent="-514350" algn="l">
              <a:buFont typeface="Arial" charset="0"/>
              <a:buAutoNum type="arabicPeriod"/>
            </a:pPr>
            <a:r>
              <a:rPr lang="en-US" b="1" smtClean="0">
                <a:solidFill>
                  <a:schemeClr val="tx1"/>
                </a:solidFill>
              </a:rPr>
              <a:t>Choose 100% whole grain cereals, breads, crackers, rice and pasta.  </a:t>
            </a:r>
          </a:p>
          <a:p>
            <a:pPr marL="514350" indent="-514350" algn="l">
              <a:buFont typeface="Arial" charset="0"/>
              <a:buAutoNum type="arabicPeriod"/>
            </a:pPr>
            <a:r>
              <a:rPr lang="en-US" b="1" smtClean="0">
                <a:solidFill>
                  <a:schemeClr val="tx1"/>
                </a:solidFill>
              </a:rPr>
              <a:t>Check the ingredients list on food packages to find whole grain foods.  </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grains whole grains.  </a:t>
            </a:r>
          </a:p>
        </p:txBody>
      </p:sp>
      <p:pic>
        <p:nvPicPr>
          <p:cNvPr id="21508" name="Picture 7"/>
          <p:cNvPicPr>
            <a:picLocks noChangeAspect="1" noChangeArrowheads="1"/>
          </p:cNvPicPr>
          <p:nvPr/>
        </p:nvPicPr>
        <p:blipFill>
          <a:blip r:embed="rId3"/>
          <a:srcRect/>
          <a:stretch>
            <a:fillRect/>
          </a:stretch>
        </p:blipFill>
        <p:spPr bwMode="auto">
          <a:xfrm>
            <a:off x="494982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267200" y="4379913"/>
          <a:ext cx="4800600" cy="2393653"/>
        </p:xfrm>
        <a:graphic>
          <a:graphicData uri="http://schemas.openxmlformats.org/drawingml/2006/table">
            <a:tbl>
              <a:tblPr firstRow="1" bandRow="1">
                <a:tableStyleId>{5C22544A-7EE6-4342-B048-85BDC9FD1C3A}</a:tableStyleId>
              </a:tblPr>
              <a:tblGrid>
                <a:gridCol w="1600200"/>
                <a:gridCol w="1447800"/>
                <a:gridCol w="1752600"/>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Switch to low-fat or fat-free milk.  Get your calcium rich foods.</a:t>
            </a:r>
            <a:endParaRPr lang="en-US" b="1" dirty="0">
              <a:solidFill>
                <a:schemeClr val="tx1"/>
              </a:solidFill>
            </a:endParaRPr>
          </a:p>
        </p:txBody>
      </p:sp>
      <p:pic>
        <p:nvPicPr>
          <p:cNvPr id="23556" name="Picture 5"/>
          <p:cNvPicPr>
            <a:picLocks noChangeAspect="1" noChangeArrowheads="1"/>
          </p:cNvPicPr>
          <p:nvPr/>
        </p:nvPicPr>
        <p:blipFill>
          <a:blip r:embed="rId3"/>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1125</Words>
  <Application>Microsoft Office PowerPoint</Application>
  <PresentationFormat>On-screen Show (4:3)</PresentationFormat>
  <Paragraphs>119</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MyPlate</vt:lpstr>
      <vt:lpstr>Fruits Group</vt:lpstr>
      <vt:lpstr>Vegetables Group</vt:lpstr>
      <vt:lpstr>Protein Group</vt:lpstr>
      <vt:lpstr>Grains Group</vt:lpstr>
      <vt:lpstr>Dairy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flp2012</cp:lastModifiedBy>
  <cp:revision>91</cp:revision>
  <dcterms:created xsi:type="dcterms:W3CDTF">2011-06-22T04:11:47Z</dcterms:created>
  <dcterms:modified xsi:type="dcterms:W3CDTF">2013-12-10T01:25:11Z</dcterms:modified>
</cp:coreProperties>
</file>